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theme/themeOverride7.xml" ContentType="application/vnd.openxmlformats-officedocument.themeOverride+xml"/>
  <Override PartName="/ppt/notesSlides/notesSlide6.xml" ContentType="application/vnd.openxmlformats-officedocument.presentationml.notesSlide+xml"/>
  <Override PartName="/ppt/theme/themeOverride8.xml" ContentType="application/vnd.openxmlformats-officedocument.themeOverride+xml"/>
  <Override PartName="/ppt/notesSlides/notesSlide7.xml" ContentType="application/vnd.openxmlformats-officedocument.presentationml.notesSl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notesSlides/notesSlide8.xml" ContentType="application/vnd.openxmlformats-officedocument.presentationml.notesSlide+xml"/>
  <Override PartName="/ppt/theme/themeOverride12.xml" ContentType="application/vnd.openxmlformats-officedocument.themeOverride+xml"/>
  <Override PartName="/ppt/notesSlides/notesSlide9.xml" ContentType="application/vnd.openxmlformats-officedocument.presentationml.notesSlide+xml"/>
  <Override PartName="/ppt/theme/themeOverride13.xml" ContentType="application/vnd.openxmlformats-officedocument.themeOverride+xml"/>
  <Override PartName="/ppt/theme/themeOverride14.xml" ContentType="application/vnd.openxmlformats-officedocument.themeOverride+xml"/>
  <Override PartName="/ppt/notesSlides/notesSlide10.xml" ContentType="application/vnd.openxmlformats-officedocument.presentationml.notesSlide+xml"/>
  <Override PartName="/ppt/theme/themeOverride15.xml" ContentType="application/vnd.openxmlformats-officedocument.themeOverride+xml"/>
  <Override PartName="/ppt/notesSlides/notesSlide11.xml" ContentType="application/vnd.openxmlformats-officedocument.presentationml.notesSlide+xml"/>
  <Override PartName="/ppt/theme/themeOverride16.xml" ContentType="application/vnd.openxmlformats-officedocument.themeOverride+xml"/>
  <Override PartName="/ppt/notesSlides/notesSlide12.xml" ContentType="application/vnd.openxmlformats-officedocument.presentationml.notesSlide+xml"/>
  <Override PartName="/ppt/theme/themeOverride17.xml" ContentType="application/vnd.openxmlformats-officedocument.themeOverride+xml"/>
  <Override PartName="/ppt/notesSlides/notesSlide13.xml" ContentType="application/vnd.openxmlformats-officedocument.presentationml.notesSlide+xml"/>
  <Override PartName="/ppt/theme/themeOverride18.xml" ContentType="application/vnd.openxmlformats-officedocument.themeOverride+xml"/>
  <Override PartName="/ppt/notesSlides/notesSlide14.xml" ContentType="application/vnd.openxmlformats-officedocument.presentationml.notesSlide+xml"/>
  <Override PartName="/ppt/theme/themeOverride19.xml" ContentType="application/vnd.openxmlformats-officedocument.themeOverride+xml"/>
  <Override PartName="/ppt/notesSlides/notesSlide15.xml" ContentType="application/vnd.openxmlformats-officedocument.presentationml.notesSlide+xml"/>
  <Override PartName="/ppt/theme/themeOverride20.xml" ContentType="application/vnd.openxmlformats-officedocument.themeOverride+xml"/>
  <Override PartName="/ppt/notesSlides/notesSlide16.xml" ContentType="application/vnd.openxmlformats-officedocument.presentationml.notesSlide+xml"/>
  <Override PartName="/ppt/theme/themeOverride21.xml" ContentType="application/vnd.openxmlformats-officedocument.themeOverride+xml"/>
  <Override PartName="/ppt/notesSlides/notesSlide17.xml" ContentType="application/vnd.openxmlformats-officedocument.presentationml.notesSlide+xml"/>
  <Override PartName="/ppt/theme/themeOverride22.xml" ContentType="application/vnd.openxmlformats-officedocument.themeOverride+xml"/>
  <Override PartName="/ppt/notesSlides/notesSlide18.xml" ContentType="application/vnd.openxmlformats-officedocument.presentationml.notesSlide+xml"/>
  <Override PartName="/ppt/theme/themeOverride23.xml" ContentType="application/vnd.openxmlformats-officedocument.themeOverride+xml"/>
  <Override PartName="/ppt/notesSlides/notesSlide19.xml" ContentType="application/vnd.openxmlformats-officedocument.presentationml.notesSlide+xml"/>
  <Override PartName="/ppt/theme/themeOverride24.xml" ContentType="application/vnd.openxmlformats-officedocument.themeOverride+xml"/>
  <Override PartName="/ppt/notesSlides/notesSlide20.xml" ContentType="application/vnd.openxmlformats-officedocument.presentationml.notesSlide+xml"/>
  <Override PartName="/ppt/theme/themeOverride25.xml" ContentType="application/vnd.openxmlformats-officedocument.themeOverride+xml"/>
  <Override PartName="/ppt/notesSlides/notesSlide21.xml" ContentType="application/vnd.openxmlformats-officedocument.presentationml.notesSlide+xml"/>
  <Override PartName="/ppt/theme/themeOverride26.xml" ContentType="application/vnd.openxmlformats-officedocument.themeOverride+xml"/>
  <Override PartName="/ppt/notesSlides/notesSlide22.xml" ContentType="application/vnd.openxmlformats-officedocument.presentationml.notesSlide+xml"/>
  <Override PartName="/ppt/theme/themeOverride27.xml" ContentType="application/vnd.openxmlformats-officedocument.themeOverride+xml"/>
  <Override PartName="/ppt/notesSlides/notesSlide23.xml" ContentType="application/vnd.openxmlformats-officedocument.presentationml.notesSlide+xml"/>
  <Override PartName="/ppt/theme/themeOverride28.xml" ContentType="application/vnd.openxmlformats-officedocument.themeOverride+xml"/>
  <Override PartName="/ppt/notesSlides/notesSlide24.xml" ContentType="application/vnd.openxmlformats-officedocument.presentationml.notesSlide+xml"/>
  <Override PartName="/ppt/theme/themeOverride29.xml" ContentType="application/vnd.openxmlformats-officedocument.themeOverride+xml"/>
  <Override PartName="/ppt/notesSlides/notesSlide25.xml" ContentType="application/vnd.openxmlformats-officedocument.presentationml.notesSlide+xml"/>
  <Override PartName="/ppt/theme/themeOverride30.xml" ContentType="application/vnd.openxmlformats-officedocument.themeOverride+xml"/>
  <Override PartName="/ppt/notesSlides/notesSlide26.xml" ContentType="application/vnd.openxmlformats-officedocument.presentationml.notesSlide+xml"/>
  <Override PartName="/ppt/theme/themeOverride31.xml" ContentType="application/vnd.openxmlformats-officedocument.themeOverride+xml"/>
  <Override PartName="/ppt/notesSlides/notesSlide27.xml" ContentType="application/vnd.openxmlformats-officedocument.presentationml.notesSlide+xml"/>
  <Override PartName="/ppt/theme/themeOverride32.xml" ContentType="application/vnd.openxmlformats-officedocument.themeOverride+xml"/>
  <Override PartName="/ppt/notesSlides/notesSlide28.xml" ContentType="application/vnd.openxmlformats-officedocument.presentationml.notesSlide+xml"/>
  <Override PartName="/ppt/theme/themeOverride33.xml" ContentType="application/vnd.openxmlformats-officedocument.themeOverride+xml"/>
  <Override PartName="/ppt/notesSlides/notesSlide29.xml" ContentType="application/vnd.openxmlformats-officedocument.presentationml.notesSlide+xml"/>
  <Override PartName="/ppt/theme/themeOverride34.xml" ContentType="application/vnd.openxmlformats-officedocument.themeOverride+xml"/>
  <Override PartName="/ppt/notesSlides/notesSlide30.xml" ContentType="application/vnd.openxmlformats-officedocument.presentationml.notesSlide+xml"/>
  <Override PartName="/ppt/theme/themeOverride35.xml" ContentType="application/vnd.openxmlformats-officedocument.themeOverride+xml"/>
  <Override PartName="/ppt/notesSlides/notesSlide31.xml" ContentType="application/vnd.openxmlformats-officedocument.presentationml.notesSlide+xml"/>
  <Override PartName="/ppt/theme/themeOverride36.xml" ContentType="application/vnd.openxmlformats-officedocument.themeOverride+xml"/>
  <Override PartName="/ppt/notesSlides/notesSlide32.xml" ContentType="application/vnd.openxmlformats-officedocument.presentationml.notesSlide+xml"/>
  <Override PartName="/ppt/theme/themeOverride37.xml" ContentType="application/vnd.openxmlformats-officedocument.themeOverr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Lst>
  <p:notesMasterIdLst>
    <p:notesMasterId r:id="rId59"/>
  </p:notesMasterIdLst>
  <p:sldIdLst>
    <p:sldId id="1442" r:id="rId5"/>
    <p:sldId id="1649" r:id="rId6"/>
    <p:sldId id="1644" r:id="rId7"/>
    <p:sldId id="1711" r:id="rId8"/>
    <p:sldId id="1660" r:id="rId9"/>
    <p:sldId id="1656" r:id="rId10"/>
    <p:sldId id="1712" r:id="rId11"/>
    <p:sldId id="1690" r:id="rId12"/>
    <p:sldId id="1692" r:id="rId13"/>
    <p:sldId id="1661" r:id="rId14"/>
    <p:sldId id="1713" r:id="rId15"/>
    <p:sldId id="1694" r:id="rId16"/>
    <p:sldId id="1701" r:id="rId17"/>
    <p:sldId id="1704" r:id="rId18"/>
    <p:sldId id="1646" r:id="rId19"/>
    <p:sldId id="1662" r:id="rId20"/>
    <p:sldId id="1663" r:id="rId21"/>
    <p:sldId id="1666" r:id="rId22"/>
    <p:sldId id="1665" r:id="rId23"/>
    <p:sldId id="1668" r:id="rId24"/>
    <p:sldId id="1667" r:id="rId25"/>
    <p:sldId id="1673" r:id="rId26"/>
    <p:sldId id="1669" r:id="rId27"/>
    <p:sldId id="1675" r:id="rId28"/>
    <p:sldId id="1677" r:id="rId29"/>
    <p:sldId id="1676" r:id="rId30"/>
    <p:sldId id="1670" r:id="rId31"/>
    <p:sldId id="1671" r:id="rId32"/>
    <p:sldId id="1672" r:id="rId33"/>
    <p:sldId id="1679" r:id="rId34"/>
    <p:sldId id="1678" r:id="rId35"/>
    <p:sldId id="1680" r:id="rId36"/>
    <p:sldId id="1645" r:id="rId37"/>
    <p:sldId id="1683" r:id="rId38"/>
    <p:sldId id="1684" r:id="rId39"/>
    <p:sldId id="1686" r:id="rId40"/>
    <p:sldId id="1709" r:id="rId41"/>
    <p:sldId id="1710" r:id="rId42"/>
    <p:sldId id="1687" r:id="rId43"/>
    <p:sldId id="1689" r:id="rId44"/>
    <p:sldId id="1691" r:id="rId45"/>
    <p:sldId id="1693" r:id="rId46"/>
    <p:sldId id="1695" r:id="rId47"/>
    <p:sldId id="1697" r:id="rId48"/>
    <p:sldId id="1696" r:id="rId49"/>
    <p:sldId id="1698" r:id="rId50"/>
    <p:sldId id="1699" r:id="rId51"/>
    <p:sldId id="1700" r:id="rId52"/>
    <p:sldId id="1707" r:id="rId53"/>
    <p:sldId id="1708" r:id="rId54"/>
    <p:sldId id="1706" r:id="rId55"/>
    <p:sldId id="1702" r:id="rId56"/>
    <p:sldId id="1705" r:id="rId57"/>
    <p:sldId id="164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B17A72-3F6B-36CA-5153-89C930E880F3}" name="Wimbayi Kadzere" initials="WK" userId="S::Wimbayi.Kadzere@westerncape.gov.za::418fa3bb-1764-4808-90ee-a50c7fb419f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ector Eliott" initials="HE" lastIdx="1" clrIdx="0"/>
  <p:cmAuthor id="2" name="Kerry Gibbs" initials="KG" lastIdx="9" clrIdx="1">
    <p:extLst>
      <p:ext uri="{19B8F6BF-5375-455C-9EA6-DF929625EA0E}">
        <p15:presenceInfo xmlns:p15="http://schemas.microsoft.com/office/powerpoint/2012/main" userId="S-1-5-21-1141132434-301294435-860360866-2722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CC00"/>
    <a:srgbClr val="001484"/>
    <a:srgbClr val="D5E3E5"/>
    <a:srgbClr val="71A1A7"/>
    <a:srgbClr val="A6BBC8"/>
    <a:srgbClr val="8FAD15"/>
    <a:srgbClr val="5B7F95"/>
    <a:srgbClr val="C4D600"/>
    <a:srgbClr val="FFC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85E3CE-E9E3-CB47-80F0-33520EC85D2E}" type="datetimeFigureOut">
              <a:rPr lang="en-US" smtClean="0"/>
              <a:t>9/16/2025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25923F-580B-A047-9C0E-6EE78A396537}" type="slidenum">
              <a:rPr lang="en-US" smtClean="0"/>
              <a:t>‹#›</a:t>
            </a:fld>
            <a:endParaRPr lang="en-US"/>
          </a:p>
        </p:txBody>
      </p:sp>
    </p:spTree>
    <p:extLst>
      <p:ext uri="{BB962C8B-B14F-4D97-AF65-F5344CB8AC3E}">
        <p14:creationId xmlns:p14="http://schemas.microsoft.com/office/powerpoint/2010/main" val="970267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25923F-580B-A047-9C0E-6EE78A396537}" type="slidenum">
              <a:rPr lang="en-US" smtClean="0"/>
              <a:t>1</a:t>
            </a:fld>
            <a:endParaRPr lang="en-US"/>
          </a:p>
        </p:txBody>
      </p:sp>
    </p:spTree>
    <p:extLst>
      <p:ext uri="{BB962C8B-B14F-4D97-AF65-F5344CB8AC3E}">
        <p14:creationId xmlns:p14="http://schemas.microsoft.com/office/powerpoint/2010/main" val="1029897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28</a:t>
            </a:fld>
            <a:endParaRPr lang="en-US"/>
          </a:p>
        </p:txBody>
      </p:sp>
    </p:spTree>
    <p:extLst>
      <p:ext uri="{BB962C8B-B14F-4D97-AF65-F5344CB8AC3E}">
        <p14:creationId xmlns:p14="http://schemas.microsoft.com/office/powerpoint/2010/main" val="278655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9303F-6C5E-EBF9-F005-939E5F893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0E450B-1FE1-78BD-026E-CF2DC23311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F2D78-93C1-FD8F-F6DE-7885952540D1}"/>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C7C5A6FC-EF37-3F14-85E1-B1D9AD07D95E}"/>
              </a:ext>
            </a:extLst>
          </p:cNvPr>
          <p:cNvSpPr>
            <a:spLocks noGrp="1"/>
          </p:cNvSpPr>
          <p:nvPr>
            <p:ph type="sldNum" sz="quarter" idx="5"/>
          </p:nvPr>
        </p:nvSpPr>
        <p:spPr/>
        <p:txBody>
          <a:bodyPr/>
          <a:lstStyle/>
          <a:p>
            <a:fld id="{6025923F-580B-A047-9C0E-6EE78A396537}" type="slidenum">
              <a:rPr lang="en-US" smtClean="0"/>
              <a:t>29</a:t>
            </a:fld>
            <a:endParaRPr lang="en-US"/>
          </a:p>
        </p:txBody>
      </p:sp>
    </p:spTree>
    <p:extLst>
      <p:ext uri="{BB962C8B-B14F-4D97-AF65-F5344CB8AC3E}">
        <p14:creationId xmlns:p14="http://schemas.microsoft.com/office/powerpoint/2010/main" val="423411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8F676-EF3C-C239-D97A-9D36085F5E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A51B1-F2E7-11B4-6B06-87EF44EB67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32E67C-3433-551E-FF2C-6760AF742B43}"/>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B799FC6A-FA6C-6137-D26D-F00E61284A95}"/>
              </a:ext>
            </a:extLst>
          </p:cNvPr>
          <p:cNvSpPr>
            <a:spLocks noGrp="1"/>
          </p:cNvSpPr>
          <p:nvPr>
            <p:ph type="sldNum" sz="quarter" idx="5"/>
          </p:nvPr>
        </p:nvSpPr>
        <p:spPr/>
        <p:txBody>
          <a:bodyPr/>
          <a:lstStyle/>
          <a:p>
            <a:fld id="{6025923F-580B-A047-9C0E-6EE78A396537}" type="slidenum">
              <a:rPr lang="en-US" smtClean="0"/>
              <a:t>30</a:t>
            </a:fld>
            <a:endParaRPr lang="en-US"/>
          </a:p>
        </p:txBody>
      </p:sp>
    </p:spTree>
    <p:extLst>
      <p:ext uri="{BB962C8B-B14F-4D97-AF65-F5344CB8AC3E}">
        <p14:creationId xmlns:p14="http://schemas.microsoft.com/office/powerpoint/2010/main" val="2104409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C5575-6EB6-CF16-A196-20A3769B1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B6BF0-D2C0-03CE-8490-16E51D4DB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D93430-80AC-3C6E-55D7-8ACE3393E8B2}"/>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41AEEC6C-0E9A-507A-51DD-3388A10A83F1}"/>
              </a:ext>
            </a:extLst>
          </p:cNvPr>
          <p:cNvSpPr>
            <a:spLocks noGrp="1"/>
          </p:cNvSpPr>
          <p:nvPr>
            <p:ph type="sldNum" sz="quarter" idx="5"/>
          </p:nvPr>
        </p:nvSpPr>
        <p:spPr/>
        <p:txBody>
          <a:bodyPr/>
          <a:lstStyle/>
          <a:p>
            <a:fld id="{6025923F-580B-A047-9C0E-6EE78A396537}" type="slidenum">
              <a:rPr lang="en-US" smtClean="0"/>
              <a:t>31</a:t>
            </a:fld>
            <a:endParaRPr lang="en-US"/>
          </a:p>
        </p:txBody>
      </p:sp>
    </p:spTree>
    <p:extLst>
      <p:ext uri="{BB962C8B-B14F-4D97-AF65-F5344CB8AC3E}">
        <p14:creationId xmlns:p14="http://schemas.microsoft.com/office/powerpoint/2010/main" val="317199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8B6C3-956B-0A03-B902-1B1F436BAE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1ED54-6A07-66E4-B923-B7C80966A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E23D0E-6987-F046-12D2-3EBBDD78E29E}"/>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3D6D0CDE-8418-2E99-7B93-A4CCD95F6ACD}"/>
              </a:ext>
            </a:extLst>
          </p:cNvPr>
          <p:cNvSpPr>
            <a:spLocks noGrp="1"/>
          </p:cNvSpPr>
          <p:nvPr>
            <p:ph type="sldNum" sz="quarter" idx="5"/>
          </p:nvPr>
        </p:nvSpPr>
        <p:spPr/>
        <p:txBody>
          <a:bodyPr/>
          <a:lstStyle/>
          <a:p>
            <a:fld id="{6025923F-580B-A047-9C0E-6EE78A396537}" type="slidenum">
              <a:rPr lang="en-US" smtClean="0"/>
              <a:t>32</a:t>
            </a:fld>
            <a:endParaRPr lang="en-US"/>
          </a:p>
        </p:txBody>
      </p:sp>
    </p:spTree>
    <p:extLst>
      <p:ext uri="{BB962C8B-B14F-4D97-AF65-F5344CB8AC3E}">
        <p14:creationId xmlns:p14="http://schemas.microsoft.com/office/powerpoint/2010/main" val="342961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35</a:t>
            </a:fld>
            <a:endParaRPr lang="en-US"/>
          </a:p>
        </p:txBody>
      </p:sp>
    </p:spTree>
    <p:extLst>
      <p:ext uri="{BB962C8B-B14F-4D97-AF65-F5344CB8AC3E}">
        <p14:creationId xmlns:p14="http://schemas.microsoft.com/office/powerpoint/2010/main" val="2561061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36858-6A0F-0868-AF6F-F06E6F7106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20C5E-08E2-D1B2-78FC-50741BFF3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9C818B-B24E-69E8-53F2-503257D27C8E}"/>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2FF9EEE3-19A8-7267-B87A-154DD327EDB0}"/>
              </a:ext>
            </a:extLst>
          </p:cNvPr>
          <p:cNvSpPr>
            <a:spLocks noGrp="1"/>
          </p:cNvSpPr>
          <p:nvPr>
            <p:ph type="sldNum" sz="quarter" idx="5"/>
          </p:nvPr>
        </p:nvSpPr>
        <p:spPr/>
        <p:txBody>
          <a:bodyPr/>
          <a:lstStyle/>
          <a:p>
            <a:fld id="{6025923F-580B-A047-9C0E-6EE78A396537}" type="slidenum">
              <a:rPr lang="en-US" smtClean="0"/>
              <a:t>36</a:t>
            </a:fld>
            <a:endParaRPr lang="en-US"/>
          </a:p>
        </p:txBody>
      </p:sp>
    </p:spTree>
    <p:extLst>
      <p:ext uri="{BB962C8B-B14F-4D97-AF65-F5344CB8AC3E}">
        <p14:creationId xmlns:p14="http://schemas.microsoft.com/office/powerpoint/2010/main" val="3169003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28D27-1FD0-5EBB-88EB-E64215E50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CA471E-E7CB-030B-E9E2-C6F817EAD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CFC0C-C654-7E5C-59C8-D4819BA6A1EC}"/>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3584919B-6BCC-8430-CBC0-D8C354F5F557}"/>
              </a:ext>
            </a:extLst>
          </p:cNvPr>
          <p:cNvSpPr>
            <a:spLocks noGrp="1"/>
          </p:cNvSpPr>
          <p:nvPr>
            <p:ph type="sldNum" sz="quarter" idx="5"/>
          </p:nvPr>
        </p:nvSpPr>
        <p:spPr/>
        <p:txBody>
          <a:bodyPr/>
          <a:lstStyle/>
          <a:p>
            <a:fld id="{6025923F-580B-A047-9C0E-6EE78A396537}" type="slidenum">
              <a:rPr lang="en-US" smtClean="0"/>
              <a:t>37</a:t>
            </a:fld>
            <a:endParaRPr lang="en-US"/>
          </a:p>
        </p:txBody>
      </p:sp>
    </p:spTree>
    <p:extLst>
      <p:ext uri="{BB962C8B-B14F-4D97-AF65-F5344CB8AC3E}">
        <p14:creationId xmlns:p14="http://schemas.microsoft.com/office/powerpoint/2010/main" val="2311503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A2381-E314-ABD7-8A4C-E41BA7F20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C7C70-FF31-D3DB-A163-E1FB42F9EB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0ED5E7-15C5-ACA4-252D-707229DED09D}"/>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2DCA20FA-E76A-44D6-2593-340A2C435426}"/>
              </a:ext>
            </a:extLst>
          </p:cNvPr>
          <p:cNvSpPr>
            <a:spLocks noGrp="1"/>
          </p:cNvSpPr>
          <p:nvPr>
            <p:ph type="sldNum" sz="quarter" idx="5"/>
          </p:nvPr>
        </p:nvSpPr>
        <p:spPr/>
        <p:txBody>
          <a:bodyPr/>
          <a:lstStyle/>
          <a:p>
            <a:fld id="{6025923F-580B-A047-9C0E-6EE78A396537}" type="slidenum">
              <a:rPr lang="en-US" smtClean="0"/>
              <a:t>38</a:t>
            </a:fld>
            <a:endParaRPr lang="en-US"/>
          </a:p>
        </p:txBody>
      </p:sp>
    </p:spTree>
    <p:extLst>
      <p:ext uri="{BB962C8B-B14F-4D97-AF65-F5344CB8AC3E}">
        <p14:creationId xmlns:p14="http://schemas.microsoft.com/office/powerpoint/2010/main" val="287939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7EACA-FBE5-9D9F-4492-47B7AF8ABB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1BCE6-30CB-8365-F6DC-168391F3D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597A7-4AEA-95C7-5D6D-57D1A8D46618}"/>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5258B4B7-D678-D38E-6335-9C544F8D688D}"/>
              </a:ext>
            </a:extLst>
          </p:cNvPr>
          <p:cNvSpPr>
            <a:spLocks noGrp="1"/>
          </p:cNvSpPr>
          <p:nvPr>
            <p:ph type="sldNum" sz="quarter" idx="5"/>
          </p:nvPr>
        </p:nvSpPr>
        <p:spPr/>
        <p:txBody>
          <a:bodyPr/>
          <a:lstStyle/>
          <a:p>
            <a:fld id="{6025923F-580B-A047-9C0E-6EE78A396537}" type="slidenum">
              <a:rPr lang="en-US" smtClean="0"/>
              <a:t>39</a:t>
            </a:fld>
            <a:endParaRPr lang="en-US"/>
          </a:p>
        </p:txBody>
      </p:sp>
    </p:spTree>
    <p:extLst>
      <p:ext uri="{BB962C8B-B14F-4D97-AF65-F5344CB8AC3E}">
        <p14:creationId xmlns:p14="http://schemas.microsoft.com/office/powerpoint/2010/main" val="1977928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25923F-580B-A047-9C0E-6EE78A396537}" type="slidenum">
              <a:rPr lang="en-US" smtClean="0"/>
              <a:t>2</a:t>
            </a:fld>
            <a:endParaRPr lang="en-US"/>
          </a:p>
        </p:txBody>
      </p:sp>
    </p:spTree>
    <p:extLst>
      <p:ext uri="{BB962C8B-B14F-4D97-AF65-F5344CB8AC3E}">
        <p14:creationId xmlns:p14="http://schemas.microsoft.com/office/powerpoint/2010/main" val="3625408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3729-1205-8873-AC3A-1359416B02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8C138-1856-74B6-1526-F273A787E5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44C06-1502-F93A-AFD0-6EACF336B99D}"/>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03E7E947-1AA0-56CB-9DA8-01C143508638}"/>
              </a:ext>
            </a:extLst>
          </p:cNvPr>
          <p:cNvSpPr>
            <a:spLocks noGrp="1"/>
          </p:cNvSpPr>
          <p:nvPr>
            <p:ph type="sldNum" sz="quarter" idx="5"/>
          </p:nvPr>
        </p:nvSpPr>
        <p:spPr/>
        <p:txBody>
          <a:bodyPr/>
          <a:lstStyle/>
          <a:p>
            <a:fld id="{6025923F-580B-A047-9C0E-6EE78A396537}" type="slidenum">
              <a:rPr lang="en-US" smtClean="0"/>
              <a:t>40</a:t>
            </a:fld>
            <a:endParaRPr lang="en-US"/>
          </a:p>
        </p:txBody>
      </p:sp>
    </p:spTree>
    <p:extLst>
      <p:ext uri="{BB962C8B-B14F-4D97-AF65-F5344CB8AC3E}">
        <p14:creationId xmlns:p14="http://schemas.microsoft.com/office/powerpoint/2010/main" val="11181591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611A3-D215-7D47-D499-9332BA961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1CADD6-18AE-BC7C-C9D4-7A17D34294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31E8AB-5A81-6429-56A1-A2B3060A6178}"/>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D556D6F8-313E-2C68-4C9F-526458C20B08}"/>
              </a:ext>
            </a:extLst>
          </p:cNvPr>
          <p:cNvSpPr>
            <a:spLocks noGrp="1"/>
          </p:cNvSpPr>
          <p:nvPr>
            <p:ph type="sldNum" sz="quarter" idx="5"/>
          </p:nvPr>
        </p:nvSpPr>
        <p:spPr/>
        <p:txBody>
          <a:bodyPr/>
          <a:lstStyle/>
          <a:p>
            <a:fld id="{6025923F-580B-A047-9C0E-6EE78A396537}" type="slidenum">
              <a:rPr lang="en-US" smtClean="0"/>
              <a:t>41</a:t>
            </a:fld>
            <a:endParaRPr lang="en-US"/>
          </a:p>
        </p:txBody>
      </p:sp>
    </p:spTree>
    <p:extLst>
      <p:ext uri="{BB962C8B-B14F-4D97-AF65-F5344CB8AC3E}">
        <p14:creationId xmlns:p14="http://schemas.microsoft.com/office/powerpoint/2010/main" val="1964919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ACC38-2FF1-4E0B-077F-38575CB71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11D04-DF5B-0701-965F-1D8324AADE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B0E1E-1C67-CB77-9A5B-A81B8F064620}"/>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8893687A-2D61-371F-E0A9-AC5D159395BB}"/>
              </a:ext>
            </a:extLst>
          </p:cNvPr>
          <p:cNvSpPr>
            <a:spLocks noGrp="1"/>
          </p:cNvSpPr>
          <p:nvPr>
            <p:ph type="sldNum" sz="quarter" idx="5"/>
          </p:nvPr>
        </p:nvSpPr>
        <p:spPr/>
        <p:txBody>
          <a:bodyPr/>
          <a:lstStyle/>
          <a:p>
            <a:fld id="{6025923F-580B-A047-9C0E-6EE78A396537}" type="slidenum">
              <a:rPr lang="en-US" smtClean="0"/>
              <a:t>42</a:t>
            </a:fld>
            <a:endParaRPr lang="en-US"/>
          </a:p>
        </p:txBody>
      </p:sp>
    </p:spTree>
    <p:extLst>
      <p:ext uri="{BB962C8B-B14F-4D97-AF65-F5344CB8AC3E}">
        <p14:creationId xmlns:p14="http://schemas.microsoft.com/office/powerpoint/2010/main" val="3322810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5FAB3-F655-B5F8-CDC3-0A35C848A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636D8E-6AC7-1910-0085-846547D56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BBD282-0DEB-D4BE-C9CC-FC0396FA8095}"/>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9D4A859D-82FB-68E4-A737-A2DA0599DF8B}"/>
              </a:ext>
            </a:extLst>
          </p:cNvPr>
          <p:cNvSpPr>
            <a:spLocks noGrp="1"/>
          </p:cNvSpPr>
          <p:nvPr>
            <p:ph type="sldNum" sz="quarter" idx="5"/>
          </p:nvPr>
        </p:nvSpPr>
        <p:spPr/>
        <p:txBody>
          <a:bodyPr/>
          <a:lstStyle/>
          <a:p>
            <a:fld id="{6025923F-580B-A047-9C0E-6EE78A396537}" type="slidenum">
              <a:rPr lang="en-US" smtClean="0"/>
              <a:t>43</a:t>
            </a:fld>
            <a:endParaRPr lang="en-US"/>
          </a:p>
        </p:txBody>
      </p:sp>
    </p:spTree>
    <p:extLst>
      <p:ext uri="{BB962C8B-B14F-4D97-AF65-F5344CB8AC3E}">
        <p14:creationId xmlns:p14="http://schemas.microsoft.com/office/powerpoint/2010/main" val="18246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B4D9F-F31C-1B8C-8E71-0B0643B17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54A55-D773-B8AC-47A9-66C9109D5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187B6-E39A-191A-A413-04216BA58D04}"/>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7D8B3496-4269-B1BE-DACE-ADA8A9B03DD5}"/>
              </a:ext>
            </a:extLst>
          </p:cNvPr>
          <p:cNvSpPr>
            <a:spLocks noGrp="1"/>
          </p:cNvSpPr>
          <p:nvPr>
            <p:ph type="sldNum" sz="quarter" idx="5"/>
          </p:nvPr>
        </p:nvSpPr>
        <p:spPr/>
        <p:txBody>
          <a:bodyPr/>
          <a:lstStyle/>
          <a:p>
            <a:fld id="{6025923F-580B-A047-9C0E-6EE78A396537}" type="slidenum">
              <a:rPr lang="en-US" smtClean="0"/>
              <a:t>44</a:t>
            </a:fld>
            <a:endParaRPr lang="en-US"/>
          </a:p>
        </p:txBody>
      </p:sp>
    </p:spTree>
    <p:extLst>
      <p:ext uri="{BB962C8B-B14F-4D97-AF65-F5344CB8AC3E}">
        <p14:creationId xmlns:p14="http://schemas.microsoft.com/office/powerpoint/2010/main" val="3539431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CF49B-1933-56BB-2427-B3BB3FC34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7A3E7-8F35-54F7-FDC8-843E4C3FB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D8B834-533D-D382-81BF-88B28A71DE03}"/>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F960841B-F74A-2581-E047-25F69436387B}"/>
              </a:ext>
            </a:extLst>
          </p:cNvPr>
          <p:cNvSpPr>
            <a:spLocks noGrp="1"/>
          </p:cNvSpPr>
          <p:nvPr>
            <p:ph type="sldNum" sz="quarter" idx="5"/>
          </p:nvPr>
        </p:nvSpPr>
        <p:spPr/>
        <p:txBody>
          <a:bodyPr/>
          <a:lstStyle/>
          <a:p>
            <a:fld id="{6025923F-580B-A047-9C0E-6EE78A396537}" type="slidenum">
              <a:rPr lang="en-US" smtClean="0"/>
              <a:t>45</a:t>
            </a:fld>
            <a:endParaRPr lang="en-US"/>
          </a:p>
        </p:txBody>
      </p:sp>
    </p:spTree>
    <p:extLst>
      <p:ext uri="{BB962C8B-B14F-4D97-AF65-F5344CB8AC3E}">
        <p14:creationId xmlns:p14="http://schemas.microsoft.com/office/powerpoint/2010/main" val="7579746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040447-BE1B-F417-43FF-00515B7B2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B856D-1E6A-5CA3-D1B5-9AF4392F0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77EEE-0E06-1DAD-3CE4-0CDDCEB0A87E}"/>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8B682777-6944-B86E-A124-4FACA91B30F6}"/>
              </a:ext>
            </a:extLst>
          </p:cNvPr>
          <p:cNvSpPr>
            <a:spLocks noGrp="1"/>
          </p:cNvSpPr>
          <p:nvPr>
            <p:ph type="sldNum" sz="quarter" idx="5"/>
          </p:nvPr>
        </p:nvSpPr>
        <p:spPr/>
        <p:txBody>
          <a:bodyPr/>
          <a:lstStyle/>
          <a:p>
            <a:fld id="{6025923F-580B-A047-9C0E-6EE78A396537}" type="slidenum">
              <a:rPr lang="en-US" smtClean="0"/>
              <a:t>46</a:t>
            </a:fld>
            <a:endParaRPr lang="en-US"/>
          </a:p>
        </p:txBody>
      </p:sp>
    </p:spTree>
    <p:extLst>
      <p:ext uri="{BB962C8B-B14F-4D97-AF65-F5344CB8AC3E}">
        <p14:creationId xmlns:p14="http://schemas.microsoft.com/office/powerpoint/2010/main" val="2148571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3D026-7EA9-9221-3370-50552BD5C9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E80BAE-738B-B95F-C0BF-FCD284438B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C858E-D5A1-D625-CF51-C69ABC2277F0}"/>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BBE92DA4-C167-85B4-5386-CEF6C7950931}"/>
              </a:ext>
            </a:extLst>
          </p:cNvPr>
          <p:cNvSpPr>
            <a:spLocks noGrp="1"/>
          </p:cNvSpPr>
          <p:nvPr>
            <p:ph type="sldNum" sz="quarter" idx="5"/>
          </p:nvPr>
        </p:nvSpPr>
        <p:spPr/>
        <p:txBody>
          <a:bodyPr/>
          <a:lstStyle/>
          <a:p>
            <a:fld id="{6025923F-580B-A047-9C0E-6EE78A396537}" type="slidenum">
              <a:rPr lang="en-US" smtClean="0"/>
              <a:t>47</a:t>
            </a:fld>
            <a:endParaRPr lang="en-US"/>
          </a:p>
        </p:txBody>
      </p:sp>
    </p:spTree>
    <p:extLst>
      <p:ext uri="{BB962C8B-B14F-4D97-AF65-F5344CB8AC3E}">
        <p14:creationId xmlns:p14="http://schemas.microsoft.com/office/powerpoint/2010/main" val="292907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9EB9-7C90-FAFE-4DCA-2A0AC6EF3E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4DD976-6200-9842-F43E-FFC8E05592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C043B-C7F9-DE71-B76E-1000F6A64EF4}"/>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CA12CE88-8216-4AAD-27D8-0E9CDF18A943}"/>
              </a:ext>
            </a:extLst>
          </p:cNvPr>
          <p:cNvSpPr>
            <a:spLocks noGrp="1"/>
          </p:cNvSpPr>
          <p:nvPr>
            <p:ph type="sldNum" sz="quarter" idx="5"/>
          </p:nvPr>
        </p:nvSpPr>
        <p:spPr/>
        <p:txBody>
          <a:bodyPr/>
          <a:lstStyle/>
          <a:p>
            <a:fld id="{6025923F-580B-A047-9C0E-6EE78A396537}" type="slidenum">
              <a:rPr lang="en-US" smtClean="0"/>
              <a:t>48</a:t>
            </a:fld>
            <a:endParaRPr lang="en-US"/>
          </a:p>
        </p:txBody>
      </p:sp>
    </p:spTree>
    <p:extLst>
      <p:ext uri="{BB962C8B-B14F-4D97-AF65-F5344CB8AC3E}">
        <p14:creationId xmlns:p14="http://schemas.microsoft.com/office/powerpoint/2010/main" val="175946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7BA32-39B6-9440-07D5-A8B383AB0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F5A2E-680B-ECF7-092F-B5129D5EF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FFA9CB-2CD3-91C4-5738-3436206BC736}"/>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CA78C4F3-30DA-2277-155B-8888470465C9}"/>
              </a:ext>
            </a:extLst>
          </p:cNvPr>
          <p:cNvSpPr>
            <a:spLocks noGrp="1"/>
          </p:cNvSpPr>
          <p:nvPr>
            <p:ph type="sldNum" sz="quarter" idx="5"/>
          </p:nvPr>
        </p:nvSpPr>
        <p:spPr/>
        <p:txBody>
          <a:bodyPr/>
          <a:lstStyle/>
          <a:p>
            <a:fld id="{6025923F-580B-A047-9C0E-6EE78A396537}" type="slidenum">
              <a:rPr lang="en-US" smtClean="0"/>
              <a:t>49</a:t>
            </a:fld>
            <a:endParaRPr lang="en-US"/>
          </a:p>
        </p:txBody>
      </p:sp>
    </p:spTree>
    <p:extLst>
      <p:ext uri="{BB962C8B-B14F-4D97-AF65-F5344CB8AC3E}">
        <p14:creationId xmlns:p14="http://schemas.microsoft.com/office/powerpoint/2010/main" val="68026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25923F-580B-A047-9C0E-6EE78A396537}" type="slidenum">
              <a:rPr lang="en-US" smtClean="0"/>
              <a:t>12</a:t>
            </a:fld>
            <a:endParaRPr lang="en-US"/>
          </a:p>
        </p:txBody>
      </p:sp>
    </p:spTree>
    <p:extLst>
      <p:ext uri="{BB962C8B-B14F-4D97-AF65-F5344CB8AC3E}">
        <p14:creationId xmlns:p14="http://schemas.microsoft.com/office/powerpoint/2010/main" val="1877250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D6243-BCE2-63A4-75CB-1662A9758E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6EEE6-47C5-7852-FF34-E157FEDCE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A76E4-585F-E684-1A35-CA47BD636AC4}"/>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EF452E4E-86CF-5815-0157-42A2406AABDE}"/>
              </a:ext>
            </a:extLst>
          </p:cNvPr>
          <p:cNvSpPr>
            <a:spLocks noGrp="1"/>
          </p:cNvSpPr>
          <p:nvPr>
            <p:ph type="sldNum" sz="quarter" idx="5"/>
          </p:nvPr>
        </p:nvSpPr>
        <p:spPr/>
        <p:txBody>
          <a:bodyPr/>
          <a:lstStyle/>
          <a:p>
            <a:fld id="{6025923F-580B-A047-9C0E-6EE78A396537}" type="slidenum">
              <a:rPr lang="en-US" smtClean="0"/>
              <a:t>50</a:t>
            </a:fld>
            <a:endParaRPr lang="en-US"/>
          </a:p>
        </p:txBody>
      </p:sp>
    </p:spTree>
    <p:extLst>
      <p:ext uri="{BB962C8B-B14F-4D97-AF65-F5344CB8AC3E}">
        <p14:creationId xmlns:p14="http://schemas.microsoft.com/office/powerpoint/2010/main" val="2063175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AC4BA-9AA9-2C7B-7C35-FE97A5691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FB2D0E-C01D-43C1-FE01-5610905DDE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6EDED-B256-8CB9-419A-574868F3BE09}"/>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6AE1E505-6D71-9EDB-6489-0669229BEE0D}"/>
              </a:ext>
            </a:extLst>
          </p:cNvPr>
          <p:cNvSpPr>
            <a:spLocks noGrp="1"/>
          </p:cNvSpPr>
          <p:nvPr>
            <p:ph type="sldNum" sz="quarter" idx="5"/>
          </p:nvPr>
        </p:nvSpPr>
        <p:spPr/>
        <p:txBody>
          <a:bodyPr/>
          <a:lstStyle/>
          <a:p>
            <a:fld id="{6025923F-580B-A047-9C0E-6EE78A396537}" type="slidenum">
              <a:rPr lang="en-US" smtClean="0"/>
              <a:t>51</a:t>
            </a:fld>
            <a:endParaRPr lang="en-US"/>
          </a:p>
        </p:txBody>
      </p:sp>
    </p:spTree>
    <p:extLst>
      <p:ext uri="{BB962C8B-B14F-4D97-AF65-F5344CB8AC3E}">
        <p14:creationId xmlns:p14="http://schemas.microsoft.com/office/powerpoint/2010/main" val="1128719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9EB99-DA8A-3156-CE18-4E4BFD37E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02CD1-58CF-F91D-6103-E4B90A2DA9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2FB90D-3458-A0D7-2DA3-07FB397FAE52}"/>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18D42092-98BB-952E-ED36-471D5C3A6375}"/>
              </a:ext>
            </a:extLst>
          </p:cNvPr>
          <p:cNvSpPr>
            <a:spLocks noGrp="1"/>
          </p:cNvSpPr>
          <p:nvPr>
            <p:ph type="sldNum" sz="quarter" idx="5"/>
          </p:nvPr>
        </p:nvSpPr>
        <p:spPr/>
        <p:txBody>
          <a:bodyPr/>
          <a:lstStyle/>
          <a:p>
            <a:fld id="{6025923F-580B-A047-9C0E-6EE78A396537}" type="slidenum">
              <a:rPr lang="en-US" smtClean="0"/>
              <a:t>52</a:t>
            </a:fld>
            <a:endParaRPr lang="en-US"/>
          </a:p>
        </p:txBody>
      </p:sp>
    </p:spTree>
    <p:extLst>
      <p:ext uri="{BB962C8B-B14F-4D97-AF65-F5344CB8AC3E}">
        <p14:creationId xmlns:p14="http://schemas.microsoft.com/office/powerpoint/2010/main" val="2930196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E90D-1045-2976-F2CE-E973D627C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3EF368-076F-CA61-B371-CD464596AA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4114EC-9C3D-BBDB-F080-9087B8802096}"/>
              </a:ext>
            </a:extLst>
          </p:cNvPr>
          <p:cNvSpPr>
            <a:spLocks noGrp="1"/>
          </p:cNvSpPr>
          <p:nvPr>
            <p:ph type="body" idx="1"/>
          </p:nvPr>
        </p:nvSpPr>
        <p:spPr/>
        <p:txBody>
          <a:bodyPr/>
          <a:lstStyle/>
          <a:p>
            <a:endParaRPr lang="en-ZA"/>
          </a:p>
        </p:txBody>
      </p:sp>
      <p:sp>
        <p:nvSpPr>
          <p:cNvPr id="4" name="Slide Number Placeholder 3">
            <a:extLst>
              <a:ext uri="{FF2B5EF4-FFF2-40B4-BE49-F238E27FC236}">
                <a16:creationId xmlns:a16="http://schemas.microsoft.com/office/drawing/2014/main" id="{901E5BA9-8D8D-E3EA-47D8-903DAB58BC2D}"/>
              </a:ext>
            </a:extLst>
          </p:cNvPr>
          <p:cNvSpPr>
            <a:spLocks noGrp="1"/>
          </p:cNvSpPr>
          <p:nvPr>
            <p:ph type="sldNum" sz="quarter" idx="5"/>
          </p:nvPr>
        </p:nvSpPr>
        <p:spPr/>
        <p:txBody>
          <a:bodyPr/>
          <a:lstStyle/>
          <a:p>
            <a:fld id="{6025923F-580B-A047-9C0E-6EE78A396537}" type="slidenum">
              <a:rPr lang="en-US" smtClean="0"/>
              <a:t>53</a:t>
            </a:fld>
            <a:endParaRPr lang="en-US"/>
          </a:p>
        </p:txBody>
      </p:sp>
    </p:spTree>
    <p:extLst>
      <p:ext uri="{BB962C8B-B14F-4D97-AF65-F5344CB8AC3E}">
        <p14:creationId xmlns:p14="http://schemas.microsoft.com/office/powerpoint/2010/main" val="2786225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025923F-580B-A047-9C0E-6EE78A396537}" type="slidenum">
              <a:rPr lang="en-US" smtClean="0"/>
              <a:t>13</a:t>
            </a:fld>
            <a:endParaRPr lang="en-US"/>
          </a:p>
        </p:txBody>
      </p:sp>
    </p:spTree>
    <p:extLst>
      <p:ext uri="{BB962C8B-B14F-4D97-AF65-F5344CB8AC3E}">
        <p14:creationId xmlns:p14="http://schemas.microsoft.com/office/powerpoint/2010/main" val="183817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19</a:t>
            </a:fld>
            <a:endParaRPr lang="en-US"/>
          </a:p>
        </p:txBody>
      </p:sp>
    </p:spTree>
    <p:extLst>
      <p:ext uri="{BB962C8B-B14F-4D97-AF65-F5344CB8AC3E}">
        <p14:creationId xmlns:p14="http://schemas.microsoft.com/office/powerpoint/2010/main" val="41590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21</a:t>
            </a:fld>
            <a:endParaRPr lang="en-US"/>
          </a:p>
        </p:txBody>
      </p:sp>
    </p:spTree>
    <p:extLst>
      <p:ext uri="{BB962C8B-B14F-4D97-AF65-F5344CB8AC3E}">
        <p14:creationId xmlns:p14="http://schemas.microsoft.com/office/powerpoint/2010/main" val="4103031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22</a:t>
            </a:fld>
            <a:endParaRPr lang="en-US"/>
          </a:p>
        </p:txBody>
      </p:sp>
    </p:spTree>
    <p:extLst>
      <p:ext uri="{BB962C8B-B14F-4D97-AF65-F5344CB8AC3E}">
        <p14:creationId xmlns:p14="http://schemas.microsoft.com/office/powerpoint/2010/main" val="3450097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25</a:t>
            </a:fld>
            <a:endParaRPr lang="en-US"/>
          </a:p>
        </p:txBody>
      </p:sp>
    </p:spTree>
    <p:extLst>
      <p:ext uri="{BB962C8B-B14F-4D97-AF65-F5344CB8AC3E}">
        <p14:creationId xmlns:p14="http://schemas.microsoft.com/office/powerpoint/2010/main" val="1044764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025923F-580B-A047-9C0E-6EE78A396537}" type="slidenum">
              <a:rPr lang="en-US" smtClean="0"/>
              <a:t>26</a:t>
            </a:fld>
            <a:endParaRPr lang="en-US"/>
          </a:p>
        </p:txBody>
      </p:sp>
    </p:spTree>
    <p:extLst>
      <p:ext uri="{BB962C8B-B14F-4D97-AF65-F5344CB8AC3E}">
        <p14:creationId xmlns:p14="http://schemas.microsoft.com/office/powerpoint/2010/main" val="3164057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tags" Target="../tags/tag3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tags" Target="../tags/tag35.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tags" Target="../tags/tag4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148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3392" y="3429001"/>
            <a:ext cx="10945216" cy="1008113"/>
          </a:xfrm>
          <a:noFill/>
          <a:extLst>
            <a:ext uri="{909E8E84-426E-40DD-AFC4-6F175D3DCCD1}">
              <a14:hiddenFill xmlns:a14="http://schemas.microsoft.com/office/drawing/2010/main">
                <a:solidFill>
                  <a:srgbClr val="00329B"/>
                </a:solidFill>
              </a14:hiddenFill>
            </a:ext>
          </a:extLst>
        </p:spPr>
        <p:txBody>
          <a:bodyPr lIns="72000" tIns="0" rIns="72000" bIns="0" anchor="b">
            <a:normAutofit/>
          </a:bodyPr>
          <a:lstStyle>
            <a:lvl1pPr algn="r">
              <a:spcBef>
                <a:spcPts val="300"/>
              </a:spcBef>
              <a:defRPr sz="2600" cap="all" baseline="0">
                <a:solidFill>
                  <a:schemeClr val="bg1"/>
                </a:solidFill>
                <a:latin typeface="Century Gothic" pitchFamily="34" charset="0"/>
              </a:defRPr>
            </a:lvl1pPr>
          </a:lstStyle>
          <a:p>
            <a:r>
              <a:rPr lang="en-US"/>
              <a:t>Click to edit Master title style</a:t>
            </a:r>
            <a:endParaRPr lang="en-ZA"/>
          </a:p>
        </p:txBody>
      </p:sp>
      <p:sp>
        <p:nvSpPr>
          <p:cNvPr id="10" name="Subtitle 2"/>
          <p:cNvSpPr>
            <a:spLocks noGrp="1"/>
          </p:cNvSpPr>
          <p:nvPr>
            <p:ph type="subTitle" idx="1"/>
          </p:nvPr>
        </p:nvSpPr>
        <p:spPr>
          <a:xfrm>
            <a:off x="623392" y="4532528"/>
            <a:ext cx="10945216" cy="508552"/>
          </a:xfrm>
        </p:spPr>
        <p:txBody>
          <a:bodyPr lIns="72000" tIns="0" rIns="72000" bIns="0" anchor="ctr">
            <a:normAutofit/>
          </a:bodyPr>
          <a:lstStyle>
            <a:lvl1pPr marL="0" indent="0" algn="r">
              <a:buNone/>
              <a:defRPr sz="2000"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ZA"/>
          </a:p>
        </p:txBody>
      </p:sp>
      <p:sp>
        <p:nvSpPr>
          <p:cNvPr id="15" name="Date Placeholder 11"/>
          <p:cNvSpPr>
            <a:spLocks noGrp="1"/>
          </p:cNvSpPr>
          <p:nvPr>
            <p:ph type="dt" sz="half" idx="2"/>
          </p:nvPr>
        </p:nvSpPr>
        <p:spPr>
          <a:xfrm>
            <a:off x="9552384" y="5398046"/>
            <a:ext cx="2016224" cy="365125"/>
          </a:xfrm>
          <a:prstGeom prst="rect">
            <a:avLst/>
          </a:prstGeom>
        </p:spPr>
        <p:txBody>
          <a:bodyPr vert="horz" lIns="91440" tIns="45720" rIns="91440" bIns="45720" rtlCol="0" anchor="ctr"/>
          <a:lstStyle>
            <a:lvl1pPr algn="r">
              <a:defRPr sz="1100">
                <a:solidFill>
                  <a:schemeClr val="bg1"/>
                </a:solidFill>
              </a:defRPr>
            </a:lvl1pPr>
          </a:lstStyle>
          <a:p>
            <a:endParaRPr lang="en-GB">
              <a:solidFill>
                <a:prstClr val="white"/>
              </a:solidFill>
            </a:endParaRPr>
          </a:p>
        </p:txBody>
      </p:sp>
      <p:sp>
        <p:nvSpPr>
          <p:cNvPr id="17" name="Text Placeholder 16"/>
          <p:cNvSpPr>
            <a:spLocks noGrp="1"/>
          </p:cNvSpPr>
          <p:nvPr>
            <p:ph type="body" sz="quarter" idx="10" hasCustomPrompt="1"/>
          </p:nvPr>
        </p:nvSpPr>
        <p:spPr>
          <a:xfrm>
            <a:off x="4847397" y="5398046"/>
            <a:ext cx="2112235" cy="365125"/>
          </a:xfrm>
        </p:spPr>
        <p:txBody>
          <a:bodyPr>
            <a:normAutofit/>
          </a:bodyPr>
          <a:lstStyle>
            <a:lvl1pPr algn="r">
              <a:defRPr sz="1100" b="0">
                <a:solidFill>
                  <a:schemeClr val="bg1"/>
                </a:solidFill>
              </a:defRPr>
            </a:lvl1pPr>
          </a:lstStyle>
          <a:p>
            <a:pPr lvl="0"/>
            <a:r>
              <a:rPr lang="en-US"/>
              <a:t>Location   |</a:t>
            </a:r>
            <a:endParaRPr lang="en-GB"/>
          </a:p>
        </p:txBody>
      </p:sp>
      <p:sp>
        <p:nvSpPr>
          <p:cNvPr id="18" name="Text Placeholder 16"/>
          <p:cNvSpPr>
            <a:spLocks noGrp="1"/>
          </p:cNvSpPr>
          <p:nvPr>
            <p:ph type="body" sz="quarter" idx="11" hasCustomPrompt="1"/>
          </p:nvPr>
        </p:nvSpPr>
        <p:spPr>
          <a:xfrm>
            <a:off x="6960096" y="5398046"/>
            <a:ext cx="2592288" cy="365125"/>
          </a:xfrm>
        </p:spPr>
        <p:txBody>
          <a:bodyPr>
            <a:normAutofit/>
          </a:bodyPr>
          <a:lstStyle>
            <a:lvl1pPr algn="r">
              <a:defRPr sz="1100" b="0" baseline="0">
                <a:solidFill>
                  <a:schemeClr val="bg1"/>
                </a:solidFill>
              </a:defRPr>
            </a:lvl1pPr>
          </a:lstStyle>
          <a:p>
            <a:pPr lvl="0"/>
            <a:r>
              <a:rPr lang="en-US"/>
              <a:t>Initial. Surname  |</a:t>
            </a:r>
            <a:endParaRPr lang="en-GB"/>
          </a:p>
        </p:txBody>
      </p:sp>
      <p:pic>
        <p:nvPicPr>
          <p:cNvPr id="6" name="Picture 5" descr="Shape, rectangle&#10;&#10;Description automatically generated">
            <a:extLst>
              <a:ext uri="{FF2B5EF4-FFF2-40B4-BE49-F238E27FC236}">
                <a16:creationId xmlns:a16="http://schemas.microsoft.com/office/drawing/2014/main" id="{8F4B28A5-175F-4616-AB3B-7AD74BC551D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2700190"/>
          </a:xfrm>
          <a:prstGeom prst="rect">
            <a:avLst/>
          </a:prstGeom>
        </p:spPr>
      </p:pic>
    </p:spTree>
    <p:extLst>
      <p:ext uri="{BB962C8B-B14F-4D97-AF65-F5344CB8AC3E}">
        <p14:creationId xmlns:p14="http://schemas.microsoft.com/office/powerpoint/2010/main" val="3310453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Foot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6"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8"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Tree>
    <p:extLst>
      <p:ext uri="{BB962C8B-B14F-4D97-AF65-F5344CB8AC3E}">
        <p14:creationId xmlns:p14="http://schemas.microsoft.com/office/powerpoint/2010/main" val="24942708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ontent and Footnote">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9"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2"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
        <p:nvSpPr>
          <p:cNvPr id="13" name="Text Placeholder 4"/>
          <p:cNvSpPr>
            <a:spLocks noGrp="1"/>
          </p:cNvSpPr>
          <p:nvPr>
            <p:ph type="body" sz="quarter" idx="14"/>
          </p:nvPr>
        </p:nvSpPr>
        <p:spPr>
          <a:xfrm>
            <a:off x="393701" y="1412777"/>
            <a:ext cx="11462940" cy="4271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31468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ubtitle, Content and Footnote">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3"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5" name="Text Placeholder 4"/>
          <p:cNvSpPr>
            <a:spLocks noGrp="1"/>
          </p:cNvSpPr>
          <p:nvPr>
            <p:ph type="body" sz="quarter" idx="14"/>
          </p:nvPr>
        </p:nvSpPr>
        <p:spPr>
          <a:xfrm>
            <a:off x="393701" y="1412777"/>
            <a:ext cx="5414268" cy="4281441"/>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
        <p:nvSpPr>
          <p:cNvPr id="9"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
        <p:nvSpPr>
          <p:cNvPr id="10" name="Text Placeholder 4"/>
          <p:cNvSpPr>
            <a:spLocks noGrp="1"/>
          </p:cNvSpPr>
          <p:nvPr>
            <p:ph type="body" sz="quarter" idx="15"/>
          </p:nvPr>
        </p:nvSpPr>
        <p:spPr>
          <a:xfrm>
            <a:off x="6442373" y="1412777"/>
            <a:ext cx="5414268" cy="4281441"/>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69923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Footnote">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7"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9"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
        <p:nvSpPr>
          <p:cNvPr id="10"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40265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rgbClr val="001484"/>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2" hasCustomPrompt="1"/>
          </p:nvPr>
        </p:nvSpPr>
        <p:spPr>
          <a:xfrm>
            <a:off x="814918" y="2276873"/>
            <a:ext cx="11041721" cy="936625"/>
          </a:xfrm>
          <a:prstGeom prst="rect">
            <a:avLst/>
          </a:prstGeom>
          <a:noFill/>
        </p:spPr>
        <p:txBody>
          <a:bodyPr anchor="ctr">
            <a:normAutofit/>
          </a:bodyPr>
          <a:lstStyle>
            <a:lvl1pPr>
              <a:defRPr sz="32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Divider Theme</a:t>
            </a:r>
          </a:p>
        </p:txBody>
      </p:sp>
      <p:pic>
        <p:nvPicPr>
          <p:cNvPr id="8" name="Picture 11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p:blipFill>
        <p:spPr bwMode="auto">
          <a:xfrm>
            <a:off x="242872" y="6163537"/>
            <a:ext cx="1115548" cy="427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06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Layout 1">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4" name="Picture Placeholder 3"/>
          <p:cNvSpPr>
            <a:spLocks noGrp="1"/>
          </p:cNvSpPr>
          <p:nvPr>
            <p:ph type="pic" sz="quarter" idx="14" hasCustomPrompt="1"/>
          </p:nvPr>
        </p:nvSpPr>
        <p:spPr>
          <a:xfrm>
            <a:off x="431801" y="1412775"/>
            <a:ext cx="3878097" cy="4680049"/>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4" name="Text Placeholder 4"/>
          <p:cNvSpPr>
            <a:spLocks noGrp="1"/>
          </p:cNvSpPr>
          <p:nvPr>
            <p:ph type="body" sz="quarter" idx="15"/>
          </p:nvPr>
        </p:nvSpPr>
        <p:spPr>
          <a:xfrm>
            <a:off x="4597929" y="1412777"/>
            <a:ext cx="7296811" cy="4680049"/>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753971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3" name="Picture Placeholder 3"/>
          <p:cNvSpPr>
            <a:spLocks noGrp="1"/>
          </p:cNvSpPr>
          <p:nvPr>
            <p:ph type="pic" sz="quarter" idx="14" hasCustomPrompt="1"/>
          </p:nvPr>
        </p:nvSpPr>
        <p:spPr>
          <a:xfrm>
            <a:off x="8688289" y="1412776"/>
            <a:ext cx="3206023" cy="468004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5" name="Text Placeholder 4"/>
          <p:cNvSpPr>
            <a:spLocks noGrp="1"/>
          </p:cNvSpPr>
          <p:nvPr>
            <p:ph type="body" sz="quarter" idx="15"/>
          </p:nvPr>
        </p:nvSpPr>
        <p:spPr>
          <a:xfrm>
            <a:off x="431801" y="1412777"/>
            <a:ext cx="8006556" cy="4680048"/>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3374805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Layout 3">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3" name="Picture Placeholder 3"/>
          <p:cNvSpPr>
            <a:spLocks noGrp="1"/>
          </p:cNvSpPr>
          <p:nvPr>
            <p:ph type="pic" sz="quarter" idx="14" hasCustomPrompt="1"/>
          </p:nvPr>
        </p:nvSpPr>
        <p:spPr>
          <a:xfrm>
            <a:off x="387049" y="1412776"/>
            <a:ext cx="5228899" cy="187220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4" name="Picture Placeholder 3"/>
          <p:cNvSpPr>
            <a:spLocks noGrp="1"/>
          </p:cNvSpPr>
          <p:nvPr>
            <p:ph type="pic" sz="quarter" idx="15" hasCustomPrompt="1"/>
          </p:nvPr>
        </p:nvSpPr>
        <p:spPr>
          <a:xfrm>
            <a:off x="6665841" y="1412776"/>
            <a:ext cx="5228899" cy="187220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5" name="Text Placeholder 4"/>
          <p:cNvSpPr>
            <a:spLocks noGrp="1"/>
          </p:cNvSpPr>
          <p:nvPr>
            <p:ph type="body" sz="quarter" idx="16"/>
          </p:nvPr>
        </p:nvSpPr>
        <p:spPr>
          <a:xfrm>
            <a:off x="431801" y="3532181"/>
            <a:ext cx="11462940" cy="2551450"/>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36081847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3" name="Picture Placeholder 3"/>
          <p:cNvSpPr>
            <a:spLocks noGrp="1"/>
          </p:cNvSpPr>
          <p:nvPr>
            <p:ph type="pic" sz="quarter" idx="14" hasCustomPrompt="1"/>
          </p:nvPr>
        </p:nvSpPr>
        <p:spPr>
          <a:xfrm>
            <a:off x="387049" y="3645024"/>
            <a:ext cx="5228899" cy="2304256"/>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4" name="Picture Placeholder 3"/>
          <p:cNvSpPr>
            <a:spLocks noGrp="1"/>
          </p:cNvSpPr>
          <p:nvPr>
            <p:ph type="pic" sz="quarter" idx="15" hasCustomPrompt="1"/>
          </p:nvPr>
        </p:nvSpPr>
        <p:spPr>
          <a:xfrm>
            <a:off x="6665841" y="3645024"/>
            <a:ext cx="5228899" cy="2304256"/>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5" name="Text Placeholder 4"/>
          <p:cNvSpPr>
            <a:spLocks noGrp="1"/>
          </p:cNvSpPr>
          <p:nvPr>
            <p:ph type="body" sz="quarter" idx="16"/>
          </p:nvPr>
        </p:nvSpPr>
        <p:spPr>
          <a:xfrm>
            <a:off x="431801" y="1412776"/>
            <a:ext cx="11462940" cy="214322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514807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Layout 5">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3" name="Picture Placeholder 3"/>
          <p:cNvSpPr>
            <a:spLocks noGrp="1"/>
          </p:cNvSpPr>
          <p:nvPr>
            <p:ph type="pic" sz="quarter" idx="14" hasCustomPrompt="1"/>
          </p:nvPr>
        </p:nvSpPr>
        <p:spPr>
          <a:xfrm>
            <a:off x="387050" y="3645024"/>
            <a:ext cx="3500705" cy="2304256"/>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7" name="Picture Placeholder 3"/>
          <p:cNvSpPr>
            <a:spLocks noGrp="1"/>
          </p:cNvSpPr>
          <p:nvPr>
            <p:ph type="pic" sz="quarter" idx="15" hasCustomPrompt="1"/>
          </p:nvPr>
        </p:nvSpPr>
        <p:spPr>
          <a:xfrm>
            <a:off x="4390544" y="3645024"/>
            <a:ext cx="3500705" cy="2304256"/>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8" name="Picture Placeholder 3"/>
          <p:cNvSpPr>
            <a:spLocks noGrp="1"/>
          </p:cNvSpPr>
          <p:nvPr>
            <p:ph type="pic" sz="quarter" idx="16" hasCustomPrompt="1"/>
          </p:nvPr>
        </p:nvSpPr>
        <p:spPr>
          <a:xfrm>
            <a:off x="8394036" y="3645024"/>
            <a:ext cx="3500705" cy="2304256"/>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9" name="Text Placeholder 4"/>
          <p:cNvSpPr>
            <a:spLocks noGrp="1"/>
          </p:cNvSpPr>
          <p:nvPr>
            <p:ph type="body" sz="quarter" idx="17"/>
          </p:nvPr>
        </p:nvSpPr>
        <p:spPr>
          <a:xfrm>
            <a:off x="431801" y="1412776"/>
            <a:ext cx="11462940" cy="214322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986364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a:noAutofit/>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6"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1800">
                <a:solidFill>
                  <a:schemeClr val="accent3"/>
                </a:solidFill>
              </a:defRPr>
            </a:lvl1pPr>
          </a:lstStyle>
          <a:p>
            <a:endParaRPr lang="en-GB">
              <a:solidFill>
                <a:srgbClr val="998F86"/>
              </a:solidFill>
            </a:endParaRPr>
          </a:p>
        </p:txBody>
      </p:sp>
      <p:sp>
        <p:nvSpPr>
          <p:cNvPr id="10" name="Text Placeholder 4"/>
          <p:cNvSpPr>
            <a:spLocks noGrp="1"/>
          </p:cNvSpPr>
          <p:nvPr>
            <p:ph type="body" sz="quarter" idx="10"/>
          </p:nvPr>
        </p:nvSpPr>
        <p:spPr>
          <a:xfrm>
            <a:off x="393701" y="1196753"/>
            <a:ext cx="11462940" cy="48960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06776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Layout 6">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2"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6" name="Picture Placeholder 3"/>
          <p:cNvSpPr>
            <a:spLocks noGrp="1"/>
          </p:cNvSpPr>
          <p:nvPr>
            <p:ph type="pic" sz="quarter" idx="14" hasCustomPrompt="1"/>
          </p:nvPr>
        </p:nvSpPr>
        <p:spPr>
          <a:xfrm>
            <a:off x="387050" y="1412776"/>
            <a:ext cx="3500705" cy="2160240"/>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7" name="Picture Placeholder 3"/>
          <p:cNvSpPr>
            <a:spLocks noGrp="1"/>
          </p:cNvSpPr>
          <p:nvPr>
            <p:ph type="pic" sz="quarter" idx="15" hasCustomPrompt="1"/>
          </p:nvPr>
        </p:nvSpPr>
        <p:spPr>
          <a:xfrm>
            <a:off x="4390544" y="1412776"/>
            <a:ext cx="3500705" cy="2160240"/>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8" name="Picture Placeholder 3"/>
          <p:cNvSpPr>
            <a:spLocks noGrp="1"/>
          </p:cNvSpPr>
          <p:nvPr>
            <p:ph type="pic" sz="quarter" idx="16" hasCustomPrompt="1"/>
          </p:nvPr>
        </p:nvSpPr>
        <p:spPr>
          <a:xfrm>
            <a:off x="8394036" y="1412776"/>
            <a:ext cx="3500705" cy="2160240"/>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20" name="Text Placeholder 4"/>
          <p:cNvSpPr>
            <a:spLocks noGrp="1"/>
          </p:cNvSpPr>
          <p:nvPr>
            <p:ph type="body" sz="quarter" idx="17"/>
          </p:nvPr>
        </p:nvSpPr>
        <p:spPr>
          <a:xfrm>
            <a:off x="431801" y="3703287"/>
            <a:ext cx="11462940" cy="23803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13451692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Layout 7">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9"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7" name="Picture Placeholder 3"/>
          <p:cNvSpPr>
            <a:spLocks noGrp="1"/>
          </p:cNvSpPr>
          <p:nvPr>
            <p:ph type="pic" sz="quarter" idx="14" hasCustomPrompt="1"/>
          </p:nvPr>
        </p:nvSpPr>
        <p:spPr>
          <a:xfrm>
            <a:off x="431801" y="1412776"/>
            <a:ext cx="3878097" cy="151216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9" name="Picture Placeholder 3"/>
          <p:cNvSpPr>
            <a:spLocks noGrp="1"/>
          </p:cNvSpPr>
          <p:nvPr>
            <p:ph type="pic" sz="quarter" idx="15" hasCustomPrompt="1"/>
          </p:nvPr>
        </p:nvSpPr>
        <p:spPr>
          <a:xfrm>
            <a:off x="431801" y="2975180"/>
            <a:ext cx="3878097" cy="151216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20" name="Picture Placeholder 3"/>
          <p:cNvSpPr>
            <a:spLocks noGrp="1"/>
          </p:cNvSpPr>
          <p:nvPr>
            <p:ph type="pic" sz="quarter" idx="16" hasCustomPrompt="1"/>
          </p:nvPr>
        </p:nvSpPr>
        <p:spPr>
          <a:xfrm>
            <a:off x="431801" y="4537584"/>
            <a:ext cx="3878097" cy="154109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21" name="Text Placeholder 4"/>
          <p:cNvSpPr>
            <a:spLocks noGrp="1"/>
          </p:cNvSpPr>
          <p:nvPr>
            <p:ph type="body" sz="quarter" idx="17"/>
          </p:nvPr>
        </p:nvSpPr>
        <p:spPr>
          <a:xfrm>
            <a:off x="4597929" y="1412776"/>
            <a:ext cx="7296811" cy="4664677"/>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35298519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Picture Layout 7">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9"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7" name="Picture Placeholder 3"/>
          <p:cNvSpPr>
            <a:spLocks noGrp="1"/>
          </p:cNvSpPr>
          <p:nvPr>
            <p:ph type="pic" sz="quarter" idx="14" hasCustomPrompt="1"/>
          </p:nvPr>
        </p:nvSpPr>
        <p:spPr>
          <a:xfrm>
            <a:off x="8016644" y="1412776"/>
            <a:ext cx="3878097" cy="151216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9" name="Picture Placeholder 3"/>
          <p:cNvSpPr>
            <a:spLocks noGrp="1"/>
          </p:cNvSpPr>
          <p:nvPr>
            <p:ph type="pic" sz="quarter" idx="15" hasCustomPrompt="1"/>
          </p:nvPr>
        </p:nvSpPr>
        <p:spPr>
          <a:xfrm>
            <a:off x="8016644" y="2976533"/>
            <a:ext cx="3878097" cy="1512168"/>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20" name="Picture Placeholder 3"/>
          <p:cNvSpPr>
            <a:spLocks noGrp="1"/>
          </p:cNvSpPr>
          <p:nvPr>
            <p:ph type="pic" sz="quarter" idx="16" hasCustomPrompt="1"/>
          </p:nvPr>
        </p:nvSpPr>
        <p:spPr>
          <a:xfrm>
            <a:off x="8016644" y="4540290"/>
            <a:ext cx="3878097" cy="1548783"/>
          </a:xfrm>
          <a:prstGeom prst="round2DiagRect">
            <a:avLst/>
          </a:prstGeom>
        </p:spPr>
        <p:txBody>
          <a:bodyPr vert="horz" lIns="72000" tIns="72000" rIns="72000" bIns="72000" rtlCol="0">
            <a:normAutofit/>
          </a:bodyPr>
          <a:lstStyle>
            <a:lvl1pPr>
              <a:defRPr lang="en-GB" sz="1400"/>
            </a:lvl1pPr>
          </a:lstStyle>
          <a:p>
            <a:pPr lvl="0"/>
            <a:r>
              <a:rPr lang="en-GB"/>
              <a:t>Picture placeholder</a:t>
            </a:r>
          </a:p>
        </p:txBody>
      </p:sp>
      <p:sp>
        <p:nvSpPr>
          <p:cNvPr id="10" name="Text Placeholder 4"/>
          <p:cNvSpPr>
            <a:spLocks noGrp="1"/>
          </p:cNvSpPr>
          <p:nvPr>
            <p:ph type="body" sz="quarter" idx="17"/>
          </p:nvPr>
        </p:nvSpPr>
        <p:spPr>
          <a:xfrm>
            <a:off x="431801" y="1412778"/>
            <a:ext cx="7405311" cy="466590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Tree>
    <p:extLst>
      <p:ext uri="{BB962C8B-B14F-4D97-AF65-F5344CB8AC3E}">
        <p14:creationId xmlns:p14="http://schemas.microsoft.com/office/powerpoint/2010/main" val="20403636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Back Slide &quot;Thank You&quot;">
    <p:bg>
      <p:bgPr>
        <a:solidFill>
          <a:srgbClr val="001484"/>
        </a:solidFill>
        <a:effectLst/>
      </p:bgPr>
    </p:bg>
    <p:spTree>
      <p:nvGrpSpPr>
        <p:cNvPr id="1" name=""/>
        <p:cNvGrpSpPr/>
        <p:nvPr/>
      </p:nvGrpSpPr>
      <p:grpSpPr>
        <a:xfrm>
          <a:off x="0" y="0"/>
          <a:ext cx="0" cy="0"/>
          <a:chOff x="0" y="0"/>
          <a:chExt cx="0" cy="0"/>
        </a:xfrm>
      </p:grpSpPr>
      <p:sp>
        <p:nvSpPr>
          <p:cNvPr id="2" name="Rectangle 1"/>
          <p:cNvSpPr/>
          <p:nvPr userDrawn="1"/>
        </p:nvSpPr>
        <p:spPr>
          <a:xfrm>
            <a:off x="2913435" y="1790072"/>
            <a:ext cx="6336704" cy="2880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prstClr val="white"/>
              </a:solidFill>
            </a:endParaRPr>
          </a:p>
        </p:txBody>
      </p:sp>
      <p:sp>
        <p:nvSpPr>
          <p:cNvPr id="12" name="Text Placeholder 5"/>
          <p:cNvSpPr>
            <a:spLocks noGrp="1"/>
          </p:cNvSpPr>
          <p:nvPr>
            <p:ph type="body" sz="quarter" idx="10" hasCustomPrompt="1"/>
          </p:nvPr>
        </p:nvSpPr>
        <p:spPr>
          <a:xfrm>
            <a:off x="3779997" y="2696461"/>
            <a:ext cx="5196324" cy="266322"/>
          </a:xfrm>
        </p:spPr>
        <p:txBody>
          <a:bodyPr lIns="36000" rIns="36000" anchor="ctr">
            <a:noAutofit/>
          </a:bodyPr>
          <a:lstStyle>
            <a:lvl1pPr>
              <a:defRPr sz="1400">
                <a:solidFill>
                  <a:schemeClr val="tx2"/>
                </a:solidFill>
              </a:defRPr>
            </a:lvl1pPr>
          </a:lstStyle>
          <a:p>
            <a:pPr lvl="0"/>
            <a:r>
              <a:rPr lang="en-US"/>
              <a:t>Name Surname</a:t>
            </a:r>
            <a:endParaRPr lang="en-GB"/>
          </a:p>
        </p:txBody>
      </p:sp>
      <p:sp>
        <p:nvSpPr>
          <p:cNvPr id="13" name="Text Placeholder 5"/>
          <p:cNvSpPr>
            <a:spLocks noGrp="1"/>
          </p:cNvSpPr>
          <p:nvPr>
            <p:ph type="body" sz="quarter" idx="11" hasCustomPrompt="1"/>
          </p:nvPr>
        </p:nvSpPr>
        <p:spPr>
          <a:xfrm>
            <a:off x="3779997" y="2963910"/>
            <a:ext cx="5196324" cy="266322"/>
          </a:xfrm>
        </p:spPr>
        <p:txBody>
          <a:bodyPr lIns="36000" rIns="36000" anchor="ctr">
            <a:noAutofit/>
          </a:bodyPr>
          <a:lstStyle>
            <a:lvl1pPr>
              <a:defRPr sz="1100" b="0">
                <a:solidFill>
                  <a:schemeClr val="tx2"/>
                </a:solidFill>
              </a:defRPr>
            </a:lvl1pPr>
          </a:lstStyle>
          <a:p>
            <a:pPr lvl="0"/>
            <a:r>
              <a:rPr lang="en-US"/>
              <a:t>Directory</a:t>
            </a:r>
            <a:endParaRPr lang="en-GB"/>
          </a:p>
        </p:txBody>
      </p:sp>
      <p:sp>
        <p:nvSpPr>
          <p:cNvPr id="14" name="Text Placeholder 5"/>
          <p:cNvSpPr>
            <a:spLocks noGrp="1"/>
          </p:cNvSpPr>
          <p:nvPr>
            <p:ph type="body" sz="quarter" idx="12" hasCustomPrompt="1"/>
          </p:nvPr>
        </p:nvSpPr>
        <p:spPr>
          <a:xfrm>
            <a:off x="4246240" y="3494035"/>
            <a:ext cx="1920213" cy="266322"/>
          </a:xfrm>
        </p:spPr>
        <p:txBody>
          <a:bodyPr lIns="36000" rIns="36000" anchor="ctr">
            <a:noAutofit/>
          </a:bodyPr>
          <a:lstStyle>
            <a:lvl1pPr>
              <a:defRPr sz="1100" b="0">
                <a:solidFill>
                  <a:schemeClr val="tx2"/>
                </a:solidFill>
              </a:defRPr>
            </a:lvl1pPr>
          </a:lstStyle>
          <a:p>
            <a:pPr lvl="0"/>
            <a:r>
              <a:rPr lang="en-US"/>
              <a:t>+27 (0)21 XXX XXXX</a:t>
            </a:r>
            <a:endParaRPr lang="en-GB"/>
          </a:p>
        </p:txBody>
      </p:sp>
      <p:sp>
        <p:nvSpPr>
          <p:cNvPr id="15" name="Rectangle 14"/>
          <p:cNvSpPr/>
          <p:nvPr userDrawn="1"/>
        </p:nvSpPr>
        <p:spPr>
          <a:xfrm>
            <a:off x="3779996" y="3497483"/>
            <a:ext cx="536899" cy="261610"/>
          </a:xfrm>
          <a:prstGeom prst="rect">
            <a:avLst/>
          </a:prstGeom>
        </p:spPr>
        <p:txBody>
          <a:bodyPr vert="horz" lIns="36000" tIns="72000" rIns="36000" bIns="72000" rtlCol="0" anchor="ctr">
            <a:noAutofit/>
          </a:bodyPr>
          <a:lstStyle/>
          <a:p>
            <a:pPr>
              <a:spcBef>
                <a:spcPts val="300"/>
              </a:spcBef>
              <a:buFont typeface="Arial" pitchFamily="34" charset="0"/>
              <a:buNone/>
            </a:pPr>
            <a:r>
              <a:rPr lang="en-GB" sz="1100" b="1">
                <a:solidFill>
                  <a:srgbClr val="003399"/>
                </a:solidFill>
              </a:rPr>
              <a:t>Tel:</a:t>
            </a:r>
          </a:p>
        </p:txBody>
      </p:sp>
      <p:sp>
        <p:nvSpPr>
          <p:cNvPr id="16" name="Text Placeholder 5"/>
          <p:cNvSpPr>
            <a:spLocks noGrp="1"/>
          </p:cNvSpPr>
          <p:nvPr>
            <p:ph type="body" sz="quarter" idx="13" hasCustomPrompt="1"/>
          </p:nvPr>
        </p:nvSpPr>
        <p:spPr>
          <a:xfrm>
            <a:off x="6840159" y="3494035"/>
            <a:ext cx="1920213" cy="266322"/>
          </a:xfrm>
        </p:spPr>
        <p:txBody>
          <a:bodyPr lIns="36000" rIns="36000" anchor="ctr">
            <a:noAutofit/>
          </a:bodyPr>
          <a:lstStyle>
            <a:lvl1pPr>
              <a:defRPr sz="1100" b="0">
                <a:solidFill>
                  <a:schemeClr val="tx2"/>
                </a:solidFill>
              </a:defRPr>
            </a:lvl1pPr>
          </a:lstStyle>
          <a:p>
            <a:pPr lvl="0"/>
            <a:r>
              <a:rPr lang="en-US"/>
              <a:t>+27 (0)21 XXX XXXX</a:t>
            </a:r>
            <a:endParaRPr lang="en-GB"/>
          </a:p>
        </p:txBody>
      </p:sp>
      <p:sp>
        <p:nvSpPr>
          <p:cNvPr id="17" name="Rectangle 16"/>
          <p:cNvSpPr/>
          <p:nvPr userDrawn="1"/>
        </p:nvSpPr>
        <p:spPr>
          <a:xfrm>
            <a:off x="6373915" y="3497483"/>
            <a:ext cx="536899" cy="261610"/>
          </a:xfrm>
          <a:prstGeom prst="rect">
            <a:avLst/>
          </a:prstGeom>
        </p:spPr>
        <p:txBody>
          <a:bodyPr vert="horz" lIns="36000" tIns="72000" rIns="36000" bIns="72000" rtlCol="0" anchor="ctr">
            <a:noAutofit/>
          </a:bodyPr>
          <a:lstStyle/>
          <a:p>
            <a:pPr>
              <a:spcBef>
                <a:spcPts val="300"/>
              </a:spcBef>
              <a:buFont typeface="Arial" pitchFamily="34" charset="0"/>
              <a:buNone/>
            </a:pPr>
            <a:r>
              <a:rPr lang="en-GB" sz="1100" b="1">
                <a:solidFill>
                  <a:srgbClr val="003399"/>
                </a:solidFill>
              </a:rPr>
              <a:t>Fax:</a:t>
            </a:r>
          </a:p>
        </p:txBody>
      </p:sp>
      <p:sp>
        <p:nvSpPr>
          <p:cNvPr id="18" name="Text Placeholder 5"/>
          <p:cNvSpPr>
            <a:spLocks noGrp="1"/>
          </p:cNvSpPr>
          <p:nvPr>
            <p:ph type="body" sz="quarter" idx="14" hasCustomPrompt="1"/>
          </p:nvPr>
        </p:nvSpPr>
        <p:spPr>
          <a:xfrm>
            <a:off x="3779997" y="3768568"/>
            <a:ext cx="4978745" cy="266322"/>
          </a:xfrm>
        </p:spPr>
        <p:txBody>
          <a:bodyPr lIns="36000" rIns="36000" anchor="ctr">
            <a:noAutofit/>
          </a:bodyPr>
          <a:lstStyle>
            <a:lvl1pPr>
              <a:defRPr sz="1100" b="0">
                <a:solidFill>
                  <a:schemeClr val="tx2"/>
                </a:solidFill>
              </a:defRPr>
            </a:lvl1pPr>
          </a:lstStyle>
          <a:p>
            <a:pPr lvl="0"/>
            <a:r>
              <a:rPr lang="en-US"/>
              <a:t>Name.Surname@westerncape.gov.za</a:t>
            </a:r>
            <a:endParaRPr lang="en-GB"/>
          </a:p>
        </p:txBody>
      </p:sp>
      <p:sp>
        <p:nvSpPr>
          <p:cNvPr id="19" name="Rectangle 18"/>
          <p:cNvSpPr/>
          <p:nvPr userDrawn="1"/>
        </p:nvSpPr>
        <p:spPr>
          <a:xfrm>
            <a:off x="3779996" y="4043102"/>
            <a:ext cx="4978745" cy="261610"/>
          </a:xfrm>
          <a:prstGeom prst="rect">
            <a:avLst/>
          </a:prstGeom>
        </p:spPr>
        <p:txBody>
          <a:bodyPr vert="horz" lIns="36000" tIns="72000" rIns="36000" bIns="72000" rtlCol="0" anchor="ctr">
            <a:noAutofit/>
          </a:bodyPr>
          <a:lstStyle/>
          <a:p>
            <a:pPr>
              <a:spcBef>
                <a:spcPts val="300"/>
              </a:spcBef>
              <a:buFont typeface="Arial" pitchFamily="34" charset="0"/>
              <a:buNone/>
            </a:pPr>
            <a:r>
              <a:rPr lang="en-GB" sz="1100" b="1">
                <a:solidFill>
                  <a:srgbClr val="003399"/>
                </a:solidFill>
              </a:rPr>
              <a:t>www.westerncape.gov.za</a:t>
            </a:r>
          </a:p>
        </p:txBody>
      </p:sp>
      <p:sp>
        <p:nvSpPr>
          <p:cNvPr id="6" name="Rectangle 5"/>
          <p:cNvSpPr/>
          <p:nvPr userDrawn="1"/>
        </p:nvSpPr>
        <p:spPr>
          <a:xfrm>
            <a:off x="393700" y="565702"/>
            <a:ext cx="2404826" cy="584775"/>
          </a:xfrm>
          <a:prstGeom prst="rect">
            <a:avLst/>
          </a:prstGeom>
        </p:spPr>
        <p:txBody>
          <a:bodyPr wrap="none">
            <a:spAutoFit/>
          </a:bodyPr>
          <a:lstStyle/>
          <a:p>
            <a:r>
              <a:rPr lang="en-US" sz="3200">
                <a:solidFill>
                  <a:prstClr val="white"/>
                </a:solidFill>
                <a:ea typeface="+mj-ea"/>
                <a:cs typeface="+mj-cs"/>
              </a:rPr>
              <a:t>Contact Us</a:t>
            </a:r>
            <a:endParaRPr lang="en-GB" sz="2400">
              <a:solidFill>
                <a:prstClr val="white"/>
              </a:solidFill>
            </a:endParaRPr>
          </a:p>
        </p:txBody>
      </p:sp>
      <p:sp>
        <p:nvSpPr>
          <p:cNvPr id="24" name="Text Placeholder 5"/>
          <p:cNvSpPr>
            <a:spLocks noGrp="1"/>
          </p:cNvSpPr>
          <p:nvPr>
            <p:ph type="body" sz="quarter" idx="15" hasCustomPrompt="1"/>
          </p:nvPr>
        </p:nvSpPr>
        <p:spPr>
          <a:xfrm>
            <a:off x="3779995" y="4333520"/>
            <a:ext cx="4465773" cy="266322"/>
          </a:xfrm>
        </p:spPr>
        <p:txBody>
          <a:bodyPr lIns="36000" rIns="36000" anchor="ctr">
            <a:noAutofit/>
          </a:bodyPr>
          <a:lstStyle>
            <a:lvl1pPr>
              <a:defRPr sz="1100" b="0" baseline="0">
                <a:solidFill>
                  <a:schemeClr val="tx2"/>
                </a:solidFill>
              </a:defRPr>
            </a:lvl1pPr>
          </a:lstStyle>
          <a:p>
            <a:pPr lvl="0"/>
            <a:r>
              <a:rPr lang="en-ZA"/>
              <a:t>Fill in your address</a:t>
            </a:r>
          </a:p>
        </p:txBody>
      </p:sp>
      <p:pic>
        <p:nvPicPr>
          <p:cNvPr id="20"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p:blipFill>
        <p:spPr bwMode="auto">
          <a:xfrm>
            <a:off x="3029719" y="1859446"/>
            <a:ext cx="2217710" cy="849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 rectangle&#10;&#10;Description automatically generated">
            <a:extLst>
              <a:ext uri="{FF2B5EF4-FFF2-40B4-BE49-F238E27FC236}">
                <a16:creationId xmlns:a16="http://schemas.microsoft.com/office/drawing/2014/main" id="{4B218B1C-103E-40ED-AFB3-E83144F6820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779995" y="3331665"/>
            <a:ext cx="5470144" cy="64873"/>
          </a:xfrm>
          <a:prstGeom prst="rect">
            <a:avLst/>
          </a:prstGeom>
        </p:spPr>
      </p:pic>
    </p:spTree>
    <p:extLst>
      <p:ext uri="{BB962C8B-B14F-4D97-AF65-F5344CB8AC3E}">
        <p14:creationId xmlns:p14="http://schemas.microsoft.com/office/powerpoint/2010/main" val="606355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ack Slide &quot;Thank You&quot;">
    <p:bg>
      <p:bgPr>
        <a:solidFill>
          <a:srgbClr val="001484"/>
        </a:solidFill>
        <a:effectLst/>
      </p:bgPr>
    </p:bg>
    <p:spTree>
      <p:nvGrpSpPr>
        <p:cNvPr id="1" name=""/>
        <p:cNvGrpSpPr/>
        <p:nvPr/>
      </p:nvGrpSpPr>
      <p:grpSpPr>
        <a:xfrm>
          <a:off x="0" y="0"/>
          <a:ext cx="0" cy="0"/>
          <a:chOff x="0" y="0"/>
          <a:chExt cx="0" cy="0"/>
        </a:xfrm>
      </p:grpSpPr>
      <p:sp>
        <p:nvSpPr>
          <p:cNvPr id="9" name="Title 1"/>
          <p:cNvSpPr txBox="1">
            <a:spLocks/>
          </p:cNvSpPr>
          <p:nvPr userDrawn="1"/>
        </p:nvSpPr>
        <p:spPr>
          <a:xfrm>
            <a:off x="2351584" y="3861049"/>
            <a:ext cx="9601067" cy="1083419"/>
          </a:xfrm>
          <a:prstGeom prst="rect">
            <a:avLst/>
          </a:prstGeom>
        </p:spPr>
        <p:txBody>
          <a:bodyPr wrap="none" anchor="t">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spcAft>
                <a:spcPts val="2400"/>
              </a:spcAft>
            </a:pPr>
            <a:r>
              <a:rPr lang="en-US" sz="3200">
                <a:solidFill>
                  <a:prstClr val="white"/>
                </a:solidFill>
                <a:cs typeface="Century Gothic"/>
              </a:rPr>
              <a:t>Thank you</a:t>
            </a:r>
          </a:p>
        </p:txBody>
      </p:sp>
      <p:pic>
        <p:nvPicPr>
          <p:cNvPr id="4" name="Picture 3" descr="Shape, rectangle&#10;&#10;Description automatically generated">
            <a:extLst>
              <a:ext uri="{FF2B5EF4-FFF2-40B4-BE49-F238E27FC236}">
                <a16:creationId xmlns:a16="http://schemas.microsoft.com/office/drawing/2014/main" id="{964789CB-CD92-405B-9055-78FC1169E8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3700" y="3364896"/>
            <a:ext cx="11798299" cy="64104"/>
          </a:xfrm>
          <a:prstGeom prst="rect">
            <a:avLst/>
          </a:prstGeom>
        </p:spPr>
      </p:pic>
    </p:spTree>
    <p:extLst>
      <p:ext uri="{BB962C8B-B14F-4D97-AF65-F5344CB8AC3E}">
        <p14:creationId xmlns:p14="http://schemas.microsoft.com/office/powerpoint/2010/main" val="3904491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wrap="none">
            <a:noAutofit/>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0"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4" name="Text Placeholder 4"/>
          <p:cNvSpPr>
            <a:spLocks noGrp="1"/>
          </p:cNvSpPr>
          <p:nvPr>
            <p:ph type="body" sz="quarter" idx="10"/>
          </p:nvPr>
        </p:nvSpPr>
        <p:spPr>
          <a:xfrm>
            <a:off x="393701" y="1196753"/>
            <a:ext cx="5414268" cy="4896073"/>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4"/>
          <p:cNvSpPr>
            <a:spLocks noGrp="1"/>
          </p:cNvSpPr>
          <p:nvPr>
            <p:ph type="body" sz="quarter" idx="11"/>
          </p:nvPr>
        </p:nvSpPr>
        <p:spPr>
          <a:xfrm>
            <a:off x="6442373" y="1196753"/>
            <a:ext cx="5414268" cy="4896073"/>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42471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a:noAutofit/>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5"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1800">
                <a:solidFill>
                  <a:schemeClr val="accent3"/>
                </a:solidFill>
              </a:defRPr>
            </a:lvl1pPr>
          </a:lstStyle>
          <a:p>
            <a:endParaRPr lang="en-GB">
              <a:solidFill>
                <a:srgbClr val="998F86"/>
              </a:solidFill>
            </a:endParaRPr>
          </a:p>
        </p:txBody>
      </p:sp>
    </p:spTree>
    <p:extLst>
      <p:ext uri="{BB962C8B-B14F-4D97-AF65-F5344CB8AC3E}">
        <p14:creationId xmlns:p14="http://schemas.microsoft.com/office/powerpoint/2010/main" val="1660245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5"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9"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1" name="Text Placeholder 4"/>
          <p:cNvSpPr>
            <a:spLocks noGrp="1"/>
          </p:cNvSpPr>
          <p:nvPr>
            <p:ph type="body" sz="quarter" idx="10"/>
          </p:nvPr>
        </p:nvSpPr>
        <p:spPr>
          <a:xfrm>
            <a:off x="393701" y="1412777"/>
            <a:ext cx="11462940" cy="468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16769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5"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12"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14" name="Text Placeholder 4"/>
          <p:cNvSpPr>
            <a:spLocks noGrp="1"/>
          </p:cNvSpPr>
          <p:nvPr>
            <p:ph type="body" sz="quarter" idx="14"/>
          </p:nvPr>
        </p:nvSpPr>
        <p:spPr>
          <a:xfrm>
            <a:off x="393701" y="1412777"/>
            <a:ext cx="5414268" cy="4680049"/>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4"/>
          <p:cNvSpPr>
            <a:spLocks noGrp="1"/>
          </p:cNvSpPr>
          <p:nvPr>
            <p:ph type="body" sz="quarter" idx="15"/>
          </p:nvPr>
        </p:nvSpPr>
        <p:spPr>
          <a:xfrm>
            <a:off x="6442373" y="1412777"/>
            <a:ext cx="5414268" cy="4680049"/>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34708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5" name="Text Placeholder 4"/>
          <p:cNvSpPr>
            <a:spLocks noGrp="1"/>
          </p:cNvSpPr>
          <p:nvPr>
            <p:ph type="body" sz="quarter" idx="13"/>
          </p:nvPr>
        </p:nvSpPr>
        <p:spPr>
          <a:xfrm>
            <a:off x="393701" y="1039979"/>
            <a:ext cx="11462940" cy="288925"/>
          </a:xfrm>
        </p:spPr>
        <p:txBody>
          <a:bodyPr anchor="ctr">
            <a:noAutofit/>
          </a:bodyPr>
          <a:lstStyle>
            <a:lvl1pPr>
              <a:defRPr sz="1800" b="1" i="1">
                <a:solidFill>
                  <a:schemeClr val="bg1">
                    <a:lumMod val="50000"/>
                  </a:schemeClr>
                </a:solidFill>
              </a:defRPr>
            </a:lvl1pPr>
          </a:lstStyle>
          <a:p>
            <a:pPr lvl="0"/>
            <a:r>
              <a:rPr lang="en-US"/>
              <a:t>Click to edit Master text styles</a:t>
            </a:r>
          </a:p>
        </p:txBody>
      </p:sp>
      <p:sp>
        <p:nvSpPr>
          <p:cNvPr id="8"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6"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Tree>
    <p:extLst>
      <p:ext uri="{BB962C8B-B14F-4D97-AF65-F5344CB8AC3E}">
        <p14:creationId xmlns:p14="http://schemas.microsoft.com/office/powerpoint/2010/main" val="2718598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Content and Footno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5"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
        <p:nvSpPr>
          <p:cNvPr id="8"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9" name="Text Placeholder 4"/>
          <p:cNvSpPr>
            <a:spLocks noGrp="1"/>
          </p:cNvSpPr>
          <p:nvPr>
            <p:ph type="body" sz="quarter" idx="11"/>
          </p:nvPr>
        </p:nvSpPr>
        <p:spPr>
          <a:xfrm>
            <a:off x="393701" y="1196752"/>
            <a:ext cx="11462940" cy="4487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7065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Content and Footnote">
    <p:spTree>
      <p:nvGrpSpPr>
        <p:cNvPr id="1" name=""/>
        <p:cNvGrpSpPr/>
        <p:nvPr/>
      </p:nvGrpSpPr>
      <p:grpSpPr>
        <a:xfrm>
          <a:off x="0" y="0"/>
          <a:ext cx="0" cy="0"/>
          <a:chOff x="0" y="0"/>
          <a:chExt cx="0" cy="0"/>
        </a:xfrm>
      </p:grpSpPr>
      <p:sp>
        <p:nvSpPr>
          <p:cNvPr id="2" name="Title 1"/>
          <p:cNvSpPr>
            <a:spLocks noGrp="1"/>
          </p:cNvSpPr>
          <p:nvPr>
            <p:ph type="title"/>
          </p:nvPr>
        </p:nvSpPr>
        <p:spPr>
          <a:xfrm>
            <a:off x="393701" y="180976"/>
            <a:ext cx="11462940" cy="559256"/>
          </a:xfrm>
        </p:spPr>
        <p:txBody>
          <a:bodyPr/>
          <a:lstStyle/>
          <a:p>
            <a:r>
              <a:rPr lang="en-US"/>
              <a:t>Click to edit Master title style</a:t>
            </a:r>
            <a:endParaRPr lang="en-ZA"/>
          </a:p>
        </p:txBody>
      </p:sp>
      <p:sp>
        <p:nvSpPr>
          <p:cNvPr id="7" name="Slide Number Placeholder 5"/>
          <p:cNvSpPr>
            <a:spLocks noGrp="1"/>
          </p:cNvSpPr>
          <p:nvPr>
            <p:ph type="sldNum" sz="quarter" idx="4"/>
            <p:custDataLst>
              <p:tags r:id="rId1"/>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sp>
        <p:nvSpPr>
          <p:cNvPr id="8" name="Footer Placeholder 4"/>
          <p:cNvSpPr>
            <a:spLocks noGrp="1"/>
          </p:cNvSpPr>
          <p:nvPr>
            <p:ph type="ftr" sz="quarter" idx="3"/>
            <p:custDataLst>
              <p:tags r:id="rId2"/>
            </p:custDataLst>
          </p:nvPr>
        </p:nvSpPr>
        <p:spPr>
          <a:xfrm>
            <a:off x="5390774" y="6468150"/>
            <a:ext cx="5518097" cy="230832"/>
          </a:xfrm>
          <a:prstGeom prst="rect">
            <a:avLst/>
          </a:prstGeom>
        </p:spPr>
        <p:txBody>
          <a:bodyPr vert="horz" lIns="0" tIns="72000" rIns="72000" bIns="0" rtlCol="0" anchor="b"/>
          <a:lstStyle>
            <a:lvl1pPr algn="l">
              <a:defRPr sz="800">
                <a:solidFill>
                  <a:schemeClr val="accent3"/>
                </a:solidFill>
              </a:defRPr>
            </a:lvl1pPr>
          </a:lstStyle>
          <a:p>
            <a:endParaRPr lang="en-GB">
              <a:solidFill>
                <a:srgbClr val="998F86"/>
              </a:solidFill>
            </a:endParaRPr>
          </a:p>
        </p:txBody>
      </p:sp>
      <p:sp>
        <p:nvSpPr>
          <p:cNvPr id="9" name="Text Placeholder 4"/>
          <p:cNvSpPr>
            <a:spLocks noGrp="1"/>
          </p:cNvSpPr>
          <p:nvPr>
            <p:ph type="body" sz="quarter" idx="10" hasCustomPrompt="1"/>
          </p:nvPr>
        </p:nvSpPr>
        <p:spPr>
          <a:xfrm>
            <a:off x="393701" y="5681849"/>
            <a:ext cx="11462940" cy="409469"/>
          </a:xfrm>
        </p:spPr>
        <p:txBody>
          <a:bodyPr bIns="0" anchor="b">
            <a:noAutofit/>
          </a:bodyPr>
          <a:lstStyle>
            <a:lvl1pPr>
              <a:spcBef>
                <a:spcPts val="0"/>
              </a:spcBef>
              <a:defRPr sz="800" b="0"/>
            </a:lvl1pPr>
          </a:lstStyle>
          <a:p>
            <a:pPr lvl="0"/>
            <a:r>
              <a:rPr lang="en-US"/>
              <a:t>Source: Xxx</a:t>
            </a:r>
          </a:p>
        </p:txBody>
      </p:sp>
      <p:sp>
        <p:nvSpPr>
          <p:cNvPr id="10" name="Text Placeholder 4"/>
          <p:cNvSpPr>
            <a:spLocks noGrp="1"/>
          </p:cNvSpPr>
          <p:nvPr>
            <p:ph type="body" sz="quarter" idx="12"/>
          </p:nvPr>
        </p:nvSpPr>
        <p:spPr>
          <a:xfrm>
            <a:off x="393701" y="1196752"/>
            <a:ext cx="5414268" cy="448707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4"/>
          <p:cNvSpPr>
            <a:spLocks noGrp="1"/>
          </p:cNvSpPr>
          <p:nvPr>
            <p:ph type="body" sz="quarter" idx="13"/>
          </p:nvPr>
        </p:nvSpPr>
        <p:spPr>
          <a:xfrm>
            <a:off x="6442373" y="1196752"/>
            <a:ext cx="5414268" cy="4487075"/>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755606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vmlDrawing" Target="../drawings/vmlDrawing1.v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 Id="rId30" Type="http://schemas.openxmlformats.org/officeDocument/2006/relationships/tags" Target="../tags/tag4.xml"/><Relationship Id="rId35" Type="http://schemas.openxmlformats.org/officeDocument/2006/relationships/image" Target="../media/image4.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7"/>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26" name="think-cell Slide" r:id="rId31" imgW="360" imgH="360" progId="">
                  <p:embed/>
                </p:oleObj>
              </mc:Choice>
              <mc:Fallback>
                <p:oleObj name="think-cell Slide" r:id="rId31" imgW="360" imgH="360" progId="">
                  <p:embed/>
                  <p:pic>
                    <p:nvPicPr>
                      <p:cNvPr id="10" name="Object 9"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8"/>
            </p:custDataLst>
          </p:nvPr>
        </p:nvSpPr>
        <p:spPr>
          <a:xfrm>
            <a:off x="393701" y="180976"/>
            <a:ext cx="11462940" cy="559256"/>
          </a:xfrm>
          <a:prstGeom prst="rect">
            <a:avLst/>
          </a:prstGeom>
          <a:noFill/>
          <a:extLst>
            <a:ext uri="{909E8E84-426E-40DD-AFC4-6F175D3DCCD1}">
              <a14:hiddenFill xmlns:a14="http://schemas.microsoft.com/office/drawing/2010/main">
                <a:solidFill>
                  <a:srgbClr val="00329B"/>
                </a:solidFill>
              </a14:hiddenFill>
            </a:ext>
          </a:extLst>
        </p:spPr>
        <p:txBody>
          <a:bodyPr vert="horz" wrap="none" lIns="72000" tIns="72000" rIns="72000" bIns="72000" rtlCol="0" anchor="ctr">
            <a:normAutofit/>
          </a:bodyPr>
          <a:lstStyle/>
          <a:p>
            <a:endParaRPr lang="en-US"/>
          </a:p>
        </p:txBody>
      </p:sp>
      <p:sp>
        <p:nvSpPr>
          <p:cNvPr id="3" name="Text Placeholder 2"/>
          <p:cNvSpPr>
            <a:spLocks noGrp="1"/>
          </p:cNvSpPr>
          <p:nvPr>
            <p:ph type="body" idx="1"/>
            <p:custDataLst>
              <p:tags r:id="rId29"/>
            </p:custDataLst>
          </p:nvPr>
        </p:nvSpPr>
        <p:spPr>
          <a:xfrm>
            <a:off x="393701" y="1196752"/>
            <a:ext cx="11462940" cy="4883466"/>
          </a:xfrm>
          <a:prstGeom prst="rect">
            <a:avLst/>
          </a:prstGeom>
        </p:spPr>
        <p:txBody>
          <a:bodyPr vert="horz" lIns="72000" tIns="72000" rIns="72000" bIns="72000" rtlCol="0">
            <a:normAutofit/>
          </a:bodyPr>
          <a:lstStyle/>
          <a:p>
            <a:pPr lvl="0"/>
            <a:r>
              <a:rPr lang="en-US"/>
              <a:t>First Text Level</a:t>
            </a:r>
          </a:p>
          <a:p>
            <a:pPr lvl="1"/>
            <a:r>
              <a:rPr lang="en-US"/>
              <a:t>Second</a:t>
            </a:r>
          </a:p>
          <a:p>
            <a:pPr lvl="2"/>
            <a:r>
              <a:rPr lang="en-US"/>
              <a:t>Third</a:t>
            </a:r>
          </a:p>
          <a:p>
            <a:pPr lvl="3"/>
            <a:r>
              <a:rPr lang="en-US"/>
              <a:t>Fourth</a:t>
            </a:r>
          </a:p>
          <a:p>
            <a:pPr lvl="4"/>
            <a:r>
              <a:rPr lang="en-US"/>
              <a:t>Fifth</a:t>
            </a:r>
          </a:p>
        </p:txBody>
      </p:sp>
      <p:sp>
        <p:nvSpPr>
          <p:cNvPr id="6" name="Slide Number Placeholder 5"/>
          <p:cNvSpPr>
            <a:spLocks noGrp="1"/>
          </p:cNvSpPr>
          <p:nvPr>
            <p:ph type="sldNum" sz="quarter" idx="4"/>
            <p:custDataLst>
              <p:tags r:id="rId30"/>
            </p:custDataLst>
          </p:nvPr>
        </p:nvSpPr>
        <p:spPr>
          <a:xfrm>
            <a:off x="11170773" y="6468150"/>
            <a:ext cx="685867" cy="230832"/>
          </a:xfrm>
          <a:prstGeom prst="rect">
            <a:avLst/>
          </a:prstGeom>
        </p:spPr>
        <p:txBody>
          <a:bodyPr vert="horz" lIns="72000" tIns="72000" rIns="0" bIns="0" rtlCol="0" anchor="ctr"/>
          <a:lstStyle>
            <a:lvl1pPr algn="r">
              <a:defRPr sz="900">
                <a:solidFill>
                  <a:schemeClr val="tx2"/>
                </a:solidFill>
                <a:latin typeface="Century Gothic" pitchFamily="34" charset="0"/>
              </a:defRPr>
            </a:lvl1pPr>
          </a:lstStyle>
          <a:p>
            <a:fld id="{8406839F-D7A4-4E5D-B93D-768AD4D1DB36}" type="slidenum">
              <a:rPr lang="en-ZA" smtClean="0">
                <a:solidFill>
                  <a:srgbClr val="003399"/>
                </a:solidFill>
              </a:rPr>
              <a:pPr/>
              <a:t>‹#›</a:t>
            </a:fld>
            <a:endParaRPr lang="en-ZA">
              <a:solidFill>
                <a:srgbClr val="003399"/>
              </a:solidFill>
            </a:endParaRPr>
          </a:p>
        </p:txBody>
      </p:sp>
      <p:pic>
        <p:nvPicPr>
          <p:cNvPr id="11" name="Picture 115"/>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p:blipFill>
        <p:spPr bwMode="auto">
          <a:xfrm>
            <a:off x="327797" y="6295516"/>
            <a:ext cx="1115548" cy="4271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 rectangle&#10;&#10;Description automatically generated">
            <a:extLst>
              <a:ext uri="{FF2B5EF4-FFF2-40B4-BE49-F238E27FC236}">
                <a16:creationId xmlns:a16="http://schemas.microsoft.com/office/drawing/2014/main" id="{F3003D39-787E-4DD7-BD33-D06DC937071E}"/>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393700" y="931933"/>
            <a:ext cx="11798299" cy="64104"/>
          </a:xfrm>
          <a:prstGeom prst="rect">
            <a:avLst/>
          </a:prstGeom>
        </p:spPr>
      </p:pic>
    </p:spTree>
    <p:extLst>
      <p:ext uri="{BB962C8B-B14F-4D97-AF65-F5344CB8AC3E}">
        <p14:creationId xmlns:p14="http://schemas.microsoft.com/office/powerpoint/2010/main" val="39602435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Lst>
  <p:hf sldNum="0" hdr="0"/>
  <p:txStyles>
    <p:titleStyle>
      <a:lvl1pPr algn="l" defTabSz="914400" rtl="0" eaLnBrk="1" latinLnBrk="0" hangingPunct="1">
        <a:spcBef>
          <a:spcPct val="0"/>
        </a:spcBef>
        <a:buNone/>
        <a:defRPr sz="2400" b="1" kern="1200">
          <a:solidFill>
            <a:schemeClr val="tx2"/>
          </a:solidFill>
          <a:latin typeface="Century Gothic" pitchFamily="34" charset="0"/>
          <a:ea typeface="+mj-ea"/>
          <a:cs typeface="+mj-cs"/>
        </a:defRPr>
      </a:lvl1pPr>
    </p:titleStyle>
    <p:body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5"/>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14.svg"/></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themeOverride" Target="../theme/themeOverride5.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4.png"/><Relationship Id="rId4" Type="http://schemas.openxmlformats.org/officeDocument/2006/relationships/image" Target="../media/image19.jpe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6.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hemeOverride" Target="../theme/themeOverride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4.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hemeOverride" Target="../theme/themeOverride9.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hemeOverride" Target="../theme/themeOverride10.xml"/><Relationship Id="rId5" Type="http://schemas.openxmlformats.org/officeDocument/2006/relationships/image" Target="../media/image4.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2.xml"/><Relationship Id="rId6" Type="http://schemas.openxmlformats.org/officeDocument/2006/relationships/image" Target="../media/image27.jpeg"/><Relationship Id="rId5" Type="http://schemas.openxmlformats.org/officeDocument/2006/relationships/image" Target="../media/image40.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hemeOverride" Target="../theme/themeOverride1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4.xml"/><Relationship Id="rId5" Type="http://schemas.openxmlformats.org/officeDocument/2006/relationships/image" Target="../media/image4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hemeOverride" Target="../theme/themeOverride15.xml"/><Relationship Id="rId5" Type="http://schemas.openxmlformats.org/officeDocument/2006/relationships/image" Target="../media/image49.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6.xml"/><Relationship Id="rId5" Type="http://schemas.openxmlformats.org/officeDocument/2006/relationships/image" Target="../media/image5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7.xml"/><Relationship Id="rId5" Type="http://schemas.openxmlformats.org/officeDocument/2006/relationships/image" Target="../media/image50.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hemeOverride" Target="../theme/themeOverride18.xml"/><Relationship Id="rId5" Type="http://schemas.openxmlformats.org/officeDocument/2006/relationships/image" Target="../media/image50.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hemeOverride" Target="../theme/themeOverride19.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hemeOverride" Target="../theme/themeOverride20.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21.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9.xml"/><Relationship Id="rId7" Type="http://schemas.openxmlformats.org/officeDocument/2006/relationships/image" Target="../media/image62.jpeg"/><Relationship Id="rId2" Type="http://schemas.openxmlformats.org/officeDocument/2006/relationships/slideLayout" Target="../slideLayouts/slideLayout2.xml"/><Relationship Id="rId1" Type="http://schemas.openxmlformats.org/officeDocument/2006/relationships/themeOverride" Target="../theme/themeOverride23.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4.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4.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5.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6.xml"/><Relationship Id="rId6" Type="http://schemas.openxmlformats.org/officeDocument/2006/relationships/image" Target="../media/image24.png"/><Relationship Id="rId5" Type="http://schemas.openxmlformats.org/officeDocument/2006/relationships/image" Target="../media/image68.jpe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8.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hemeOverride" Target="../theme/themeOverride29.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notesSlide" Target="../notesSlides/notesSlide26.xml"/><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themeOverride" Target="../theme/themeOverride30.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4.png"/><Relationship Id="rId9" Type="http://schemas.openxmlformats.org/officeDocument/2006/relationships/image" Target="../media/image24.png"/></Relationships>
</file>

<file path=ppt/slides/_rels/slide47.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notesSlide" Target="../notesSlides/notesSlide27.xml"/><Relationship Id="rId7" Type="http://schemas.openxmlformats.org/officeDocument/2006/relationships/image" Target="../media/image81.jpeg"/><Relationship Id="rId2" Type="http://schemas.openxmlformats.org/officeDocument/2006/relationships/slideLayout" Target="../slideLayouts/slideLayout2.xml"/><Relationship Id="rId1" Type="http://schemas.openxmlformats.org/officeDocument/2006/relationships/themeOverride" Target="../theme/themeOverride31.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4.png"/><Relationship Id="rId9"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32.xml"/><Relationship Id="rId5" Type="http://schemas.openxmlformats.org/officeDocument/2006/relationships/image" Target="../media/image48.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hemeOverride" Target="../theme/themeOverride33.xml"/><Relationship Id="rId5" Type="http://schemas.openxmlformats.org/officeDocument/2006/relationships/image" Target="../media/image4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34.xml"/><Relationship Id="rId5" Type="http://schemas.openxmlformats.org/officeDocument/2006/relationships/image" Target="../media/image49.png"/><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hemeOverride" Target="../theme/themeOverride35.xml"/><Relationship Id="rId5" Type="http://schemas.openxmlformats.org/officeDocument/2006/relationships/image" Target="../media/image49.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hemeOverride" Target="../theme/themeOverride36.xml"/><Relationship Id="rId5" Type="http://schemas.openxmlformats.org/officeDocument/2006/relationships/image" Target="../media/image50.png"/><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hemeOverride" Target="../theme/themeOverride37.xml"/><Relationship Id="rId5" Type="http://schemas.openxmlformats.org/officeDocument/2006/relationships/image" Target="../media/image50.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hyperlink" Target="mailto:DOI-CDHI.PPID-ARCHSERVICES@westerncape.gov.za" TargetMode="External"/><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3.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p:cNvSpPr>
            <a:spLocks noGrp="1"/>
          </p:cNvSpPr>
          <p:nvPr>
            <p:ph type="subTitle" idx="1"/>
          </p:nvPr>
        </p:nvSpPr>
        <p:spPr>
          <a:xfrm>
            <a:off x="556591" y="3525624"/>
            <a:ext cx="11012017" cy="1873674"/>
          </a:xfrm>
        </p:spPr>
        <p:txBody>
          <a:bodyPr>
            <a:normAutofit fontScale="92500"/>
          </a:bodyPr>
          <a:lstStyle/>
          <a:p>
            <a:r>
              <a:rPr lang="en-ZA" sz="3600" b="1"/>
              <a:t>The Language of Public Healthcare Architecture</a:t>
            </a:r>
          </a:p>
          <a:p>
            <a:r>
              <a:rPr lang="en-ZA" sz="3600" b="1"/>
              <a:t>Design Quality Oversight Practical 02 - Roof Systems</a:t>
            </a:r>
          </a:p>
          <a:p>
            <a:r>
              <a:rPr lang="en-ZA" sz="3600"/>
              <a:t>HEALTH INFRASTRUCTURE</a:t>
            </a:r>
            <a:endParaRPr lang="en-ZA" sz="3600" b="1"/>
          </a:p>
        </p:txBody>
      </p:sp>
      <p:sp>
        <p:nvSpPr>
          <p:cNvPr id="12" name="TextBox 11"/>
          <p:cNvSpPr txBox="1"/>
          <p:nvPr/>
        </p:nvSpPr>
        <p:spPr>
          <a:xfrm>
            <a:off x="7740526" y="5788637"/>
            <a:ext cx="3828082" cy="369332"/>
          </a:xfrm>
          <a:prstGeom prst="rect">
            <a:avLst/>
          </a:prstGeom>
          <a:noFill/>
        </p:spPr>
        <p:txBody>
          <a:bodyPr wrap="square" rtlCol="0">
            <a:spAutoFit/>
          </a:bodyPr>
          <a:lstStyle/>
          <a:p>
            <a:pPr algn="r"/>
            <a:r>
              <a:rPr lang="en-ZA">
                <a:solidFill>
                  <a:schemeClr val="bg1"/>
                </a:solidFill>
              </a:rPr>
              <a:t>Version 0.20250613</a:t>
            </a:r>
          </a:p>
        </p:txBody>
      </p:sp>
      <p:sp>
        <p:nvSpPr>
          <p:cNvPr id="4" name="TextBox 3">
            <a:extLst>
              <a:ext uri="{FF2B5EF4-FFF2-40B4-BE49-F238E27FC236}">
                <a16:creationId xmlns:a16="http://schemas.microsoft.com/office/drawing/2014/main" id="{2E5602CD-A313-43E5-8AB4-3FEDB048D88F}"/>
              </a:ext>
            </a:extLst>
          </p:cNvPr>
          <p:cNvSpPr txBox="1"/>
          <p:nvPr/>
        </p:nvSpPr>
        <p:spPr>
          <a:xfrm>
            <a:off x="7740526" y="2675324"/>
            <a:ext cx="3828082" cy="369332"/>
          </a:xfrm>
          <a:prstGeom prst="rect">
            <a:avLst/>
          </a:prstGeom>
          <a:noFill/>
        </p:spPr>
        <p:txBody>
          <a:bodyPr wrap="square" rtlCol="0">
            <a:spAutoFit/>
          </a:bodyPr>
          <a:lstStyle/>
          <a:p>
            <a:pPr algn="r"/>
            <a:r>
              <a:rPr lang="en-ZA">
                <a:solidFill>
                  <a:schemeClr val="bg1"/>
                </a:solidFill>
              </a:rPr>
              <a:t>Department of Infrastructure</a:t>
            </a:r>
          </a:p>
        </p:txBody>
      </p:sp>
    </p:spTree>
    <p:extLst>
      <p:ext uri="{BB962C8B-B14F-4D97-AF65-F5344CB8AC3E}">
        <p14:creationId xmlns:p14="http://schemas.microsoft.com/office/powerpoint/2010/main" val="1909661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Resilience of Roofing Systems in the Public Healthcare Architecture Context</a:t>
            </a:r>
          </a:p>
        </p:txBody>
      </p:sp>
      <p:sp>
        <p:nvSpPr>
          <p:cNvPr id="8" name="Freeform 2">
            <a:extLst>
              <a:ext uri="{FF2B5EF4-FFF2-40B4-BE49-F238E27FC236}">
                <a16:creationId xmlns:a16="http://schemas.microsoft.com/office/drawing/2014/main" id="{EEC712C7-2DDE-474A-9D6A-5D3C6CB1BCC1}"/>
              </a:ext>
            </a:extLst>
          </p:cNvPr>
          <p:cNvSpPr/>
          <p:nvPr/>
        </p:nvSpPr>
        <p:spPr>
          <a:xfrm>
            <a:off x="359306" y="1023258"/>
            <a:ext cx="1905000" cy="1686791"/>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4" name="Table 3">
            <a:extLst>
              <a:ext uri="{FF2B5EF4-FFF2-40B4-BE49-F238E27FC236}">
                <a16:creationId xmlns:a16="http://schemas.microsoft.com/office/drawing/2014/main" id="{CAB1BE3B-B48F-4EAB-B56D-47D3947B29B6}"/>
              </a:ext>
            </a:extLst>
          </p:cNvPr>
          <p:cNvGraphicFramePr>
            <a:graphicFrameLocks noGrp="1"/>
          </p:cNvGraphicFramePr>
          <p:nvPr>
            <p:extLst>
              <p:ext uri="{D42A27DB-BD31-4B8C-83A1-F6EECF244321}">
                <p14:modId xmlns:p14="http://schemas.microsoft.com/office/powerpoint/2010/main" val="3328149327"/>
              </p:ext>
            </p:extLst>
          </p:nvPr>
        </p:nvGraphicFramePr>
        <p:xfrm>
          <a:off x="2517140" y="1331035"/>
          <a:ext cx="8900160" cy="50292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6309360">
                  <a:extLst>
                    <a:ext uri="{9D8B030D-6E8A-4147-A177-3AD203B41FA5}">
                      <a16:colId xmlns:a16="http://schemas.microsoft.com/office/drawing/2014/main" val="20001"/>
                    </a:ext>
                  </a:extLst>
                </a:gridCol>
              </a:tblGrid>
              <a:tr h="502920">
                <a:tc>
                  <a:txBody>
                    <a:bodyPr/>
                    <a:lstStyle/>
                    <a:p>
                      <a:pPr>
                        <a:defRPr sz="1200">
                          <a:latin typeface="Century Gothic"/>
                        </a:defRPr>
                      </a:pPr>
                      <a:r>
                        <a:t>Dimension</a:t>
                      </a:r>
                    </a:p>
                  </a:txBody>
                  <a:tcPr/>
                </a:tc>
                <a:tc>
                  <a:txBody>
                    <a:bodyPr/>
                    <a:lstStyle/>
                    <a:p>
                      <a:pPr>
                        <a:defRPr sz="1200">
                          <a:latin typeface="Century Gothic"/>
                        </a:defRPr>
                      </a:pPr>
                      <a:r>
                        <a:t>Oversight Expectation</a:t>
                      </a:r>
                    </a:p>
                  </a:txBody>
                  <a:tcPr/>
                </a:tc>
                <a:extLst>
                  <a:ext uri="{0D108BD9-81ED-4DB2-BD59-A6C34878D82A}">
                    <a16:rowId xmlns:a16="http://schemas.microsoft.com/office/drawing/2014/main" val="10000"/>
                  </a:ext>
                </a:extLst>
              </a:tr>
              <a:tr h="502920">
                <a:tc>
                  <a:txBody>
                    <a:bodyPr/>
                    <a:lstStyle/>
                    <a:p>
                      <a:pPr>
                        <a:defRPr sz="1200">
                          <a:latin typeface="Century Gothic"/>
                        </a:defRPr>
                      </a:pPr>
                      <a:r>
                        <a:rPr lang="en-ZA" b="1"/>
                        <a:t>Material Lifespan</a:t>
                      </a:r>
                    </a:p>
                  </a:txBody>
                  <a:tcPr/>
                </a:tc>
                <a:tc>
                  <a:txBody>
                    <a:bodyPr/>
                    <a:lstStyle/>
                    <a:p>
                      <a:pPr>
                        <a:defRPr sz="1200">
                          <a:latin typeface="Century Gothic"/>
                        </a:defRPr>
                      </a:pPr>
                      <a:r>
                        <a:t>20+ year durability, tested for climate and UV exposure</a:t>
                      </a:r>
                    </a:p>
                  </a:txBody>
                  <a:tcPr/>
                </a:tc>
                <a:extLst>
                  <a:ext uri="{0D108BD9-81ED-4DB2-BD59-A6C34878D82A}">
                    <a16:rowId xmlns:a16="http://schemas.microsoft.com/office/drawing/2014/main" val="10001"/>
                  </a:ext>
                </a:extLst>
              </a:tr>
              <a:tr h="502920">
                <a:tc>
                  <a:txBody>
                    <a:bodyPr/>
                    <a:lstStyle/>
                    <a:p>
                      <a:pPr>
                        <a:defRPr sz="1200">
                          <a:latin typeface="Century Gothic"/>
                        </a:defRPr>
                      </a:pPr>
                      <a:r>
                        <a:rPr lang="en-ZA" b="1"/>
                        <a:t>Local Repairability</a:t>
                      </a:r>
                    </a:p>
                  </a:txBody>
                  <a:tcPr/>
                </a:tc>
                <a:tc>
                  <a:txBody>
                    <a:bodyPr/>
                    <a:lstStyle/>
                    <a:p>
                      <a:pPr>
                        <a:defRPr sz="1200">
                          <a:latin typeface="Century Gothic"/>
                        </a:defRPr>
                      </a:pPr>
                      <a:r>
                        <a:t>Use materials serviceable with regional tools and contractors</a:t>
                      </a:r>
                    </a:p>
                  </a:txBody>
                  <a:tcPr/>
                </a:tc>
                <a:extLst>
                  <a:ext uri="{0D108BD9-81ED-4DB2-BD59-A6C34878D82A}">
                    <a16:rowId xmlns:a16="http://schemas.microsoft.com/office/drawing/2014/main" val="10002"/>
                  </a:ext>
                </a:extLst>
              </a:tr>
              <a:tr h="502920">
                <a:tc>
                  <a:txBody>
                    <a:bodyPr/>
                    <a:lstStyle/>
                    <a:p>
                      <a:pPr>
                        <a:defRPr sz="1200">
                          <a:latin typeface="Century Gothic"/>
                        </a:defRPr>
                      </a:pPr>
                      <a:r>
                        <a:rPr lang="en-ZA" b="1"/>
                        <a:t>Access and Maintenance Zoning</a:t>
                      </a:r>
                    </a:p>
                  </a:txBody>
                  <a:tcPr/>
                </a:tc>
                <a:tc>
                  <a:txBody>
                    <a:bodyPr/>
                    <a:lstStyle/>
                    <a:p>
                      <a:pPr>
                        <a:defRPr sz="1200">
                          <a:latin typeface="Century Gothic"/>
                        </a:defRPr>
                      </a:pPr>
                      <a:r>
                        <a:t>Include walkways, anchor points, and safe service routes</a:t>
                      </a:r>
                    </a:p>
                  </a:txBody>
                  <a:tcPr/>
                </a:tc>
                <a:extLst>
                  <a:ext uri="{0D108BD9-81ED-4DB2-BD59-A6C34878D82A}">
                    <a16:rowId xmlns:a16="http://schemas.microsoft.com/office/drawing/2014/main" val="10003"/>
                  </a:ext>
                </a:extLst>
              </a:tr>
              <a:tr h="502920">
                <a:tc>
                  <a:txBody>
                    <a:bodyPr/>
                    <a:lstStyle/>
                    <a:p>
                      <a:pPr>
                        <a:defRPr sz="1200">
                          <a:latin typeface="Century Gothic"/>
                        </a:defRPr>
                      </a:pPr>
                      <a:r>
                        <a:rPr lang="en-ZA" b="1"/>
                        <a:t>Drainage Redundancy</a:t>
                      </a:r>
                    </a:p>
                  </a:txBody>
                  <a:tcPr/>
                </a:tc>
                <a:tc>
                  <a:txBody>
                    <a:bodyPr/>
                    <a:lstStyle/>
                    <a:p>
                      <a:pPr>
                        <a:defRPr sz="1200">
                          <a:latin typeface="Century Gothic"/>
                        </a:defRPr>
                      </a:pPr>
                      <a:r>
                        <a:t>Add overflow spouts, scuppers, and rainwater diversion safeguards</a:t>
                      </a:r>
                    </a:p>
                  </a:txBody>
                  <a:tcPr/>
                </a:tc>
                <a:extLst>
                  <a:ext uri="{0D108BD9-81ED-4DB2-BD59-A6C34878D82A}">
                    <a16:rowId xmlns:a16="http://schemas.microsoft.com/office/drawing/2014/main" val="10004"/>
                  </a:ext>
                </a:extLst>
              </a:tr>
              <a:tr h="502920">
                <a:tc>
                  <a:txBody>
                    <a:bodyPr/>
                    <a:lstStyle/>
                    <a:p>
                      <a:pPr>
                        <a:defRPr sz="1200">
                          <a:latin typeface="Century Gothic"/>
                        </a:defRPr>
                      </a:pPr>
                      <a:r>
                        <a:rPr lang="en-ZA" b="1"/>
                        <a:t>Passive Cooling Contribution</a:t>
                      </a:r>
                    </a:p>
                  </a:txBody>
                  <a:tcPr/>
                </a:tc>
                <a:tc>
                  <a:txBody>
                    <a:bodyPr/>
                    <a:lstStyle/>
                    <a:p>
                      <a:pPr>
                        <a:defRPr sz="1200">
                          <a:latin typeface="Century Gothic"/>
                        </a:defRPr>
                      </a:pPr>
                      <a:r>
                        <a:t>Incorporate insulation and reflective coatings where HVAC loads are high</a:t>
                      </a:r>
                    </a:p>
                  </a:txBody>
                  <a:tcPr/>
                </a:tc>
                <a:extLst>
                  <a:ext uri="{0D108BD9-81ED-4DB2-BD59-A6C34878D82A}">
                    <a16:rowId xmlns:a16="http://schemas.microsoft.com/office/drawing/2014/main" val="10005"/>
                  </a:ext>
                </a:extLst>
              </a:tr>
              <a:tr h="502920">
                <a:tc>
                  <a:txBody>
                    <a:bodyPr/>
                    <a:lstStyle/>
                    <a:p>
                      <a:pPr>
                        <a:defRPr sz="1200">
                          <a:latin typeface="Century Gothic"/>
                        </a:defRPr>
                      </a:pPr>
                      <a:r>
                        <a:rPr lang="en-ZA" b="1"/>
                        <a:t>Modular Component Design</a:t>
                      </a:r>
                    </a:p>
                  </a:txBody>
                  <a:tcPr/>
                </a:tc>
                <a:tc>
                  <a:txBody>
                    <a:bodyPr/>
                    <a:lstStyle/>
                    <a:p>
                      <a:pPr>
                        <a:defRPr sz="1200">
                          <a:latin typeface="Century Gothic"/>
                        </a:defRPr>
                      </a:pPr>
                      <a:r>
                        <a:t>Enable partial repair (e.g., replace damaged sheeting without removing full roof section)</a:t>
                      </a:r>
                    </a:p>
                  </a:txBody>
                  <a:tcPr/>
                </a:tc>
                <a:extLst>
                  <a:ext uri="{0D108BD9-81ED-4DB2-BD59-A6C34878D82A}">
                    <a16:rowId xmlns:a16="http://schemas.microsoft.com/office/drawing/2014/main" val="10006"/>
                  </a:ext>
                </a:extLst>
              </a:tr>
              <a:tr h="502920">
                <a:tc>
                  <a:txBody>
                    <a:bodyPr/>
                    <a:lstStyle/>
                    <a:p>
                      <a:pPr>
                        <a:defRPr sz="1200">
                          <a:latin typeface="Century Gothic"/>
                        </a:defRPr>
                      </a:pPr>
                      <a:r>
                        <a:rPr lang="en-ZA" b="1"/>
                        <a:t>Safety Integration</a:t>
                      </a:r>
                    </a:p>
                  </a:txBody>
                  <a:tcPr/>
                </a:tc>
                <a:tc>
                  <a:txBody>
                    <a:bodyPr/>
                    <a:lstStyle/>
                    <a:p>
                      <a:pPr>
                        <a:defRPr sz="1200">
                          <a:latin typeface="Century Gothic"/>
                        </a:defRPr>
                      </a:pPr>
                      <a:r>
                        <a:t>Fall arrest and OHS signage permanently installed</a:t>
                      </a:r>
                      <a:endParaRPr lang="en-US"/>
                    </a:p>
                    <a:p>
                      <a:pPr>
                        <a:defRPr sz="1200">
                          <a:latin typeface="Century Gothic"/>
                        </a:defRPr>
                      </a:pPr>
                      <a:endParaRPr/>
                    </a:p>
                  </a:txBody>
                  <a:tcPr/>
                </a:tc>
                <a:extLst>
                  <a:ext uri="{0D108BD9-81ED-4DB2-BD59-A6C34878D82A}">
                    <a16:rowId xmlns:a16="http://schemas.microsoft.com/office/drawing/2014/main" val="10007"/>
                  </a:ext>
                </a:extLst>
              </a:tr>
              <a:tr h="502920">
                <a:tc>
                  <a:txBody>
                    <a:bodyPr/>
                    <a:lstStyle/>
                    <a:p>
                      <a:pPr>
                        <a:defRPr sz="1200">
                          <a:latin typeface="Century Gothic"/>
                        </a:defRPr>
                      </a:pPr>
                      <a:r>
                        <a:rPr lang="en-ZA" b="1"/>
                        <a:t>Installation Oversight</a:t>
                      </a:r>
                    </a:p>
                  </a:txBody>
                  <a:tcPr/>
                </a:tc>
                <a:tc>
                  <a:txBody>
                    <a:bodyPr/>
                    <a:lstStyle/>
                    <a:p>
                      <a:pPr>
                        <a:defRPr sz="1200">
                          <a:latin typeface="Century Gothic"/>
                        </a:defRPr>
                      </a:pPr>
                      <a:r>
                        <a:rPr lang="en-US"/>
                        <a:t>Quality of installation and compliance with installation spec</a:t>
                      </a:r>
                      <a:endParaRPr/>
                    </a:p>
                  </a:txBody>
                  <a:tcPr/>
                </a:tc>
                <a:extLst>
                  <a:ext uri="{0D108BD9-81ED-4DB2-BD59-A6C34878D82A}">
                    <a16:rowId xmlns:a16="http://schemas.microsoft.com/office/drawing/2014/main" val="1116483156"/>
                  </a:ext>
                </a:extLst>
              </a:tr>
              <a:tr h="502920">
                <a:tc>
                  <a:txBody>
                    <a:bodyPr/>
                    <a:lstStyle/>
                    <a:p>
                      <a:pPr>
                        <a:defRPr sz="1200">
                          <a:latin typeface="Century Gothic"/>
                        </a:defRPr>
                      </a:pPr>
                      <a:r>
                        <a:rPr lang="en-ZA" b="1"/>
                        <a:t>Micro – Climatic Adaptation</a:t>
                      </a:r>
                    </a:p>
                  </a:txBody>
                  <a:tcPr/>
                </a:tc>
                <a:tc>
                  <a:txBody>
                    <a:bodyPr/>
                    <a:lstStyle/>
                    <a:p>
                      <a:pPr>
                        <a:defRPr sz="1200">
                          <a:latin typeface="Century Gothic"/>
                        </a:defRPr>
                      </a:pPr>
                      <a:r>
                        <a:rPr lang="en-US"/>
                        <a:t>Effectiveness and rationalization of adaptation to micro – climatic adaptations</a:t>
                      </a:r>
                      <a:endParaRPr/>
                    </a:p>
                  </a:txBody>
                  <a:tcPr/>
                </a:tc>
                <a:extLst>
                  <a:ext uri="{0D108BD9-81ED-4DB2-BD59-A6C34878D82A}">
                    <a16:rowId xmlns:a16="http://schemas.microsoft.com/office/drawing/2014/main" val="3229543511"/>
                  </a:ext>
                </a:extLst>
              </a:tr>
            </a:tbl>
          </a:graphicData>
        </a:graphic>
      </p:graphicFrame>
      <p:sp>
        <p:nvSpPr>
          <p:cNvPr id="5" name="Rectangle 4">
            <a:extLst>
              <a:ext uri="{FF2B5EF4-FFF2-40B4-BE49-F238E27FC236}">
                <a16:creationId xmlns:a16="http://schemas.microsoft.com/office/drawing/2014/main" id="{1FA589D5-93D9-4506-A444-164F25AA7F57}"/>
              </a:ext>
            </a:extLst>
          </p:cNvPr>
          <p:cNvSpPr/>
          <p:nvPr/>
        </p:nvSpPr>
        <p:spPr>
          <a:xfrm>
            <a:off x="1180419" y="1023258"/>
            <a:ext cx="10652275" cy="307777"/>
          </a:xfrm>
          <a:prstGeom prst="rect">
            <a:avLst/>
          </a:prstGeom>
        </p:spPr>
        <p:txBody>
          <a:bodyPr wrap="none">
            <a:spAutoFit/>
          </a:bodyPr>
          <a:lstStyle/>
          <a:p>
            <a:pPr>
              <a:spcBef>
                <a:spcPts val="0"/>
              </a:spcBef>
            </a:pPr>
            <a:r>
              <a:rPr lang="en-US" sz="1400" b="1">
                <a:solidFill>
                  <a:schemeClr val="accent3"/>
                </a:solidFill>
              </a:rPr>
              <a:t>RESILIENCE AND MAINTENANCE CONSIDERATIONS FOR ROOF DESIGN OVERSIGHT – WHAT TO CONSIDER DURING OVERSIGHT</a:t>
            </a:r>
          </a:p>
        </p:txBody>
      </p:sp>
    </p:spTree>
    <p:extLst>
      <p:ext uri="{BB962C8B-B14F-4D97-AF65-F5344CB8AC3E}">
        <p14:creationId xmlns:p14="http://schemas.microsoft.com/office/powerpoint/2010/main" val="381481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Resilience of Roofing Systems in the Public Healthcare Architecture Context</a:t>
            </a:r>
          </a:p>
        </p:txBody>
      </p:sp>
      <p:sp>
        <p:nvSpPr>
          <p:cNvPr id="8" name="Freeform 2">
            <a:extLst>
              <a:ext uri="{FF2B5EF4-FFF2-40B4-BE49-F238E27FC236}">
                <a16:creationId xmlns:a16="http://schemas.microsoft.com/office/drawing/2014/main" id="{EEC712C7-2DDE-474A-9D6A-5D3C6CB1BCC1}"/>
              </a:ext>
            </a:extLst>
          </p:cNvPr>
          <p:cNvSpPr/>
          <p:nvPr/>
        </p:nvSpPr>
        <p:spPr>
          <a:xfrm>
            <a:off x="359306" y="1023258"/>
            <a:ext cx="1905000" cy="1686791"/>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Rectangle 4">
            <a:extLst>
              <a:ext uri="{FF2B5EF4-FFF2-40B4-BE49-F238E27FC236}">
                <a16:creationId xmlns:a16="http://schemas.microsoft.com/office/drawing/2014/main" id="{1FA589D5-93D9-4506-A444-164F25AA7F57}"/>
              </a:ext>
            </a:extLst>
          </p:cNvPr>
          <p:cNvSpPr/>
          <p:nvPr/>
        </p:nvSpPr>
        <p:spPr>
          <a:xfrm>
            <a:off x="1180419" y="1023258"/>
            <a:ext cx="10652275" cy="307777"/>
          </a:xfrm>
          <a:prstGeom prst="rect">
            <a:avLst/>
          </a:prstGeom>
        </p:spPr>
        <p:txBody>
          <a:bodyPr wrap="none">
            <a:spAutoFit/>
          </a:bodyPr>
          <a:lstStyle/>
          <a:p>
            <a:pPr>
              <a:spcBef>
                <a:spcPts val="0"/>
              </a:spcBef>
            </a:pPr>
            <a:r>
              <a:rPr lang="en-US" sz="1400" b="1">
                <a:solidFill>
                  <a:schemeClr val="accent3"/>
                </a:solidFill>
              </a:rPr>
              <a:t>RESILIENCE AND MAINTENANCE CONSIDERATIONS FOR ROOF DESIGN OVERSIGHT – WHAT TO CONSIDER DURING OVERSIGHT</a:t>
            </a:r>
          </a:p>
        </p:txBody>
      </p:sp>
      <p:graphicFrame>
        <p:nvGraphicFramePr>
          <p:cNvPr id="2" name="Table 1">
            <a:extLst>
              <a:ext uri="{FF2B5EF4-FFF2-40B4-BE49-F238E27FC236}">
                <a16:creationId xmlns:a16="http://schemas.microsoft.com/office/drawing/2014/main" id="{17EEFDB5-7A95-4BFA-A93E-FE15A5793C81}"/>
              </a:ext>
            </a:extLst>
          </p:cNvPr>
          <p:cNvGraphicFramePr>
            <a:graphicFrameLocks noGrp="1"/>
          </p:cNvGraphicFramePr>
          <p:nvPr>
            <p:extLst>
              <p:ext uri="{D42A27DB-BD31-4B8C-83A1-F6EECF244321}">
                <p14:modId xmlns:p14="http://schemas.microsoft.com/office/powerpoint/2010/main" val="3148994909"/>
              </p:ext>
            </p:extLst>
          </p:nvPr>
        </p:nvGraphicFramePr>
        <p:xfrm>
          <a:off x="2433106" y="1594510"/>
          <a:ext cx="9399588" cy="4572003"/>
        </p:xfrm>
        <a:graphic>
          <a:graphicData uri="http://schemas.openxmlformats.org/drawingml/2006/table">
            <a:tbl>
              <a:tblPr/>
              <a:tblGrid>
                <a:gridCol w="2843744">
                  <a:extLst>
                    <a:ext uri="{9D8B030D-6E8A-4147-A177-3AD203B41FA5}">
                      <a16:colId xmlns:a16="http://schemas.microsoft.com/office/drawing/2014/main" val="1840899970"/>
                    </a:ext>
                  </a:extLst>
                </a:gridCol>
                <a:gridCol w="6555844">
                  <a:extLst>
                    <a:ext uri="{9D8B030D-6E8A-4147-A177-3AD203B41FA5}">
                      <a16:colId xmlns:a16="http://schemas.microsoft.com/office/drawing/2014/main" val="133637841"/>
                    </a:ext>
                  </a:extLst>
                </a:gridCol>
              </a:tblGrid>
              <a:tr h="354419">
                <a:tc>
                  <a:txBody>
                    <a:bodyPr/>
                    <a:lstStyle/>
                    <a:p>
                      <a:r>
                        <a:rPr lang="en-US" sz="1400" b="1"/>
                        <a:t>DIMENSION</a:t>
                      </a:r>
                      <a:endParaRPr lang="en-US" sz="1400"/>
                    </a:p>
                  </a:txBody>
                  <a:tcPr anchor="ctr">
                    <a:lnL>
                      <a:noFill/>
                    </a:lnL>
                    <a:lnR>
                      <a:noFill/>
                    </a:lnR>
                    <a:lnT>
                      <a:noFill/>
                    </a:lnT>
                    <a:lnB>
                      <a:noFill/>
                    </a:lnB>
                    <a:solidFill>
                      <a:schemeClr val="bg1">
                        <a:lumMod val="85000"/>
                      </a:schemeClr>
                    </a:solidFill>
                  </a:tcPr>
                </a:tc>
                <a:tc>
                  <a:txBody>
                    <a:bodyPr/>
                    <a:lstStyle/>
                    <a:p>
                      <a:r>
                        <a:rPr lang="en-US" sz="1400" b="1"/>
                        <a:t>EXPLANATION</a:t>
                      </a:r>
                      <a:endParaRPr lang="en-US" sz="1400"/>
                    </a:p>
                  </a:txBody>
                  <a:tcPr anchor="ctr">
                    <a:lnL>
                      <a:noFill/>
                    </a:lnL>
                    <a:lnR>
                      <a:noFill/>
                    </a:lnR>
                    <a:lnT>
                      <a:noFill/>
                    </a:lnT>
                    <a:lnB>
                      <a:noFill/>
                    </a:lnB>
                    <a:solidFill>
                      <a:schemeClr val="bg1">
                        <a:lumMod val="85000"/>
                      </a:schemeClr>
                    </a:solidFill>
                  </a:tcPr>
                </a:tc>
                <a:extLst>
                  <a:ext uri="{0D108BD9-81ED-4DB2-BD59-A6C34878D82A}">
                    <a16:rowId xmlns:a16="http://schemas.microsoft.com/office/drawing/2014/main" val="1885689403"/>
                  </a:ext>
                </a:extLst>
              </a:tr>
              <a:tr h="602512">
                <a:tc>
                  <a:txBody>
                    <a:bodyPr/>
                    <a:lstStyle/>
                    <a:p>
                      <a:r>
                        <a:rPr lang="en-US" sz="1400" b="1">
                          <a:solidFill>
                            <a:srgbClr val="0070C0"/>
                          </a:solidFill>
                        </a:rPr>
                        <a:t>Structural Integrity</a:t>
                      </a:r>
                      <a:endParaRPr lang="en-US" sz="1400">
                        <a:solidFill>
                          <a:srgbClr val="0070C0"/>
                        </a:solidFill>
                      </a:endParaRPr>
                    </a:p>
                  </a:txBody>
                  <a:tcPr anchor="ctr">
                    <a:lnL>
                      <a:noFill/>
                    </a:lnL>
                    <a:lnR>
                      <a:noFill/>
                    </a:lnR>
                    <a:lnT>
                      <a:noFill/>
                    </a:lnT>
                    <a:lnB>
                      <a:noFill/>
                    </a:lnB>
                  </a:tcPr>
                </a:tc>
                <a:tc>
                  <a:txBody>
                    <a:bodyPr/>
                    <a:lstStyle/>
                    <a:p>
                      <a:r>
                        <a:rPr lang="en-US" sz="1400"/>
                        <a:t>Capacity to resist wind uplift, impact, and loads without failure or deformation.</a:t>
                      </a:r>
                    </a:p>
                  </a:txBody>
                  <a:tcPr anchor="ctr">
                    <a:lnL>
                      <a:noFill/>
                    </a:lnL>
                    <a:lnR>
                      <a:noFill/>
                    </a:lnR>
                    <a:lnT>
                      <a:noFill/>
                    </a:lnT>
                    <a:lnB>
                      <a:noFill/>
                    </a:lnB>
                  </a:tcPr>
                </a:tc>
                <a:extLst>
                  <a:ext uri="{0D108BD9-81ED-4DB2-BD59-A6C34878D82A}">
                    <a16:rowId xmlns:a16="http://schemas.microsoft.com/office/drawing/2014/main" val="1007613265"/>
                  </a:ext>
                </a:extLst>
              </a:tr>
              <a:tr h="602512">
                <a:tc>
                  <a:txBody>
                    <a:bodyPr/>
                    <a:lstStyle/>
                    <a:p>
                      <a:r>
                        <a:rPr lang="en-US" sz="1400" b="1">
                          <a:solidFill>
                            <a:srgbClr val="0070C0"/>
                          </a:solidFill>
                        </a:rPr>
                        <a:t>Climatic Adaptation</a:t>
                      </a:r>
                      <a:endParaRPr lang="en-US" sz="1400">
                        <a:solidFill>
                          <a:srgbClr val="0070C0"/>
                        </a:solidFill>
                      </a:endParaRPr>
                    </a:p>
                  </a:txBody>
                  <a:tcPr anchor="ctr">
                    <a:lnL>
                      <a:noFill/>
                    </a:lnL>
                    <a:lnR>
                      <a:noFill/>
                    </a:lnR>
                    <a:lnT>
                      <a:noFill/>
                    </a:lnT>
                    <a:lnB>
                      <a:noFill/>
                    </a:lnB>
                  </a:tcPr>
                </a:tc>
                <a:tc>
                  <a:txBody>
                    <a:bodyPr/>
                    <a:lstStyle/>
                    <a:p>
                      <a:r>
                        <a:rPr lang="en-US" sz="1400"/>
                        <a:t>Performance under heat, rain, hail, or coastal salt exposure based on location.</a:t>
                      </a:r>
                    </a:p>
                  </a:txBody>
                  <a:tcPr anchor="ctr">
                    <a:lnL>
                      <a:noFill/>
                    </a:lnL>
                    <a:lnR>
                      <a:noFill/>
                    </a:lnR>
                    <a:lnT>
                      <a:noFill/>
                    </a:lnT>
                    <a:lnB>
                      <a:noFill/>
                    </a:lnB>
                  </a:tcPr>
                </a:tc>
                <a:extLst>
                  <a:ext uri="{0D108BD9-81ED-4DB2-BD59-A6C34878D82A}">
                    <a16:rowId xmlns:a16="http://schemas.microsoft.com/office/drawing/2014/main" val="1163279779"/>
                  </a:ext>
                </a:extLst>
              </a:tr>
              <a:tr h="602512">
                <a:tc>
                  <a:txBody>
                    <a:bodyPr/>
                    <a:lstStyle/>
                    <a:p>
                      <a:r>
                        <a:rPr lang="en-US" sz="1400" b="1">
                          <a:solidFill>
                            <a:srgbClr val="0070C0"/>
                          </a:solidFill>
                        </a:rPr>
                        <a:t>Waterproofing Durability</a:t>
                      </a:r>
                      <a:endParaRPr lang="en-US" sz="1400">
                        <a:solidFill>
                          <a:srgbClr val="0070C0"/>
                        </a:solidFill>
                      </a:endParaRPr>
                    </a:p>
                  </a:txBody>
                  <a:tcPr anchor="ctr">
                    <a:lnL>
                      <a:noFill/>
                    </a:lnL>
                    <a:lnR>
                      <a:noFill/>
                    </a:lnR>
                    <a:lnT>
                      <a:noFill/>
                    </a:lnT>
                    <a:lnB>
                      <a:noFill/>
                    </a:lnB>
                  </a:tcPr>
                </a:tc>
                <a:tc>
                  <a:txBody>
                    <a:bodyPr/>
                    <a:lstStyle/>
                    <a:p>
                      <a:r>
                        <a:rPr lang="en-US" sz="1400"/>
                        <a:t>Ability to maintain watertightness over time, preventing leaks and microbial risk.</a:t>
                      </a:r>
                    </a:p>
                  </a:txBody>
                  <a:tcPr anchor="ctr">
                    <a:lnL>
                      <a:noFill/>
                    </a:lnL>
                    <a:lnR>
                      <a:noFill/>
                    </a:lnR>
                    <a:lnT>
                      <a:noFill/>
                    </a:lnT>
                    <a:lnB>
                      <a:noFill/>
                    </a:lnB>
                  </a:tcPr>
                </a:tc>
                <a:extLst>
                  <a:ext uri="{0D108BD9-81ED-4DB2-BD59-A6C34878D82A}">
                    <a16:rowId xmlns:a16="http://schemas.microsoft.com/office/drawing/2014/main" val="2484385876"/>
                  </a:ext>
                </a:extLst>
              </a:tr>
              <a:tr h="602512">
                <a:tc>
                  <a:txBody>
                    <a:bodyPr/>
                    <a:lstStyle/>
                    <a:p>
                      <a:r>
                        <a:rPr lang="en-US" sz="1400" b="1">
                          <a:solidFill>
                            <a:srgbClr val="0070C0"/>
                          </a:solidFill>
                        </a:rPr>
                        <a:t>Material Longevity</a:t>
                      </a:r>
                      <a:endParaRPr lang="en-US" sz="1400">
                        <a:solidFill>
                          <a:srgbClr val="0070C0"/>
                        </a:solidFill>
                      </a:endParaRPr>
                    </a:p>
                  </a:txBody>
                  <a:tcPr anchor="ctr">
                    <a:lnL>
                      <a:noFill/>
                    </a:lnL>
                    <a:lnR>
                      <a:noFill/>
                    </a:lnR>
                    <a:lnT>
                      <a:noFill/>
                    </a:lnT>
                    <a:lnB>
                      <a:noFill/>
                    </a:lnB>
                  </a:tcPr>
                </a:tc>
                <a:tc>
                  <a:txBody>
                    <a:bodyPr/>
                    <a:lstStyle/>
                    <a:p>
                      <a:r>
                        <a:rPr lang="en-US" sz="1400"/>
                        <a:t>Resistance to corrosion, UV damage, and biological degradation (e.g. moss, rot).</a:t>
                      </a:r>
                    </a:p>
                  </a:txBody>
                  <a:tcPr anchor="ctr">
                    <a:lnL>
                      <a:noFill/>
                    </a:lnL>
                    <a:lnR>
                      <a:noFill/>
                    </a:lnR>
                    <a:lnT>
                      <a:noFill/>
                    </a:lnT>
                    <a:lnB>
                      <a:noFill/>
                    </a:lnB>
                  </a:tcPr>
                </a:tc>
                <a:extLst>
                  <a:ext uri="{0D108BD9-81ED-4DB2-BD59-A6C34878D82A}">
                    <a16:rowId xmlns:a16="http://schemas.microsoft.com/office/drawing/2014/main" val="325079975"/>
                  </a:ext>
                </a:extLst>
              </a:tr>
              <a:tr h="602512">
                <a:tc>
                  <a:txBody>
                    <a:bodyPr/>
                    <a:lstStyle/>
                    <a:p>
                      <a:r>
                        <a:rPr lang="en-US" sz="1400" b="1">
                          <a:solidFill>
                            <a:srgbClr val="0070C0"/>
                          </a:solidFill>
                        </a:rPr>
                        <a:t>Maintenance Accessibility</a:t>
                      </a:r>
                      <a:endParaRPr lang="en-US" sz="1400">
                        <a:solidFill>
                          <a:srgbClr val="0070C0"/>
                        </a:solidFill>
                      </a:endParaRPr>
                    </a:p>
                  </a:txBody>
                  <a:tcPr anchor="ctr">
                    <a:lnL>
                      <a:noFill/>
                    </a:lnL>
                    <a:lnR>
                      <a:noFill/>
                    </a:lnR>
                    <a:lnT>
                      <a:noFill/>
                    </a:lnT>
                    <a:lnB>
                      <a:noFill/>
                    </a:lnB>
                  </a:tcPr>
                </a:tc>
                <a:tc>
                  <a:txBody>
                    <a:bodyPr/>
                    <a:lstStyle/>
                    <a:p>
                      <a:r>
                        <a:rPr lang="en-US" sz="1400"/>
                        <a:t>Safe and structured access for inspections, repairs, and preventative upkeep.</a:t>
                      </a:r>
                    </a:p>
                  </a:txBody>
                  <a:tcPr anchor="ctr">
                    <a:lnL>
                      <a:noFill/>
                    </a:lnL>
                    <a:lnR>
                      <a:noFill/>
                    </a:lnR>
                    <a:lnT>
                      <a:noFill/>
                    </a:lnT>
                    <a:lnB>
                      <a:noFill/>
                    </a:lnB>
                  </a:tcPr>
                </a:tc>
                <a:extLst>
                  <a:ext uri="{0D108BD9-81ED-4DB2-BD59-A6C34878D82A}">
                    <a16:rowId xmlns:a16="http://schemas.microsoft.com/office/drawing/2014/main" val="3458622366"/>
                  </a:ext>
                </a:extLst>
              </a:tr>
              <a:tr h="602512">
                <a:tc>
                  <a:txBody>
                    <a:bodyPr/>
                    <a:lstStyle/>
                    <a:p>
                      <a:r>
                        <a:rPr lang="en-US" sz="1400" b="1">
                          <a:solidFill>
                            <a:srgbClr val="0070C0"/>
                          </a:solidFill>
                        </a:rPr>
                        <a:t>Fire and Safety Performance</a:t>
                      </a:r>
                      <a:endParaRPr lang="en-US" sz="1400">
                        <a:solidFill>
                          <a:srgbClr val="0070C0"/>
                        </a:solidFill>
                      </a:endParaRPr>
                    </a:p>
                  </a:txBody>
                  <a:tcPr anchor="ctr">
                    <a:lnL>
                      <a:noFill/>
                    </a:lnL>
                    <a:lnR>
                      <a:noFill/>
                    </a:lnR>
                    <a:lnT>
                      <a:noFill/>
                    </a:lnT>
                    <a:lnB>
                      <a:noFill/>
                    </a:lnB>
                  </a:tcPr>
                </a:tc>
                <a:tc>
                  <a:txBody>
                    <a:bodyPr/>
                    <a:lstStyle/>
                    <a:p>
                      <a:r>
                        <a:rPr lang="en-US" sz="1400"/>
                        <a:t>Use of non-combustible materials and fire-rated assemblies.</a:t>
                      </a:r>
                    </a:p>
                  </a:txBody>
                  <a:tcPr anchor="ctr">
                    <a:lnL>
                      <a:noFill/>
                    </a:lnL>
                    <a:lnR>
                      <a:noFill/>
                    </a:lnR>
                    <a:lnT>
                      <a:noFill/>
                    </a:lnT>
                    <a:lnB>
                      <a:noFill/>
                    </a:lnB>
                  </a:tcPr>
                </a:tc>
                <a:extLst>
                  <a:ext uri="{0D108BD9-81ED-4DB2-BD59-A6C34878D82A}">
                    <a16:rowId xmlns:a16="http://schemas.microsoft.com/office/drawing/2014/main" val="1182250745"/>
                  </a:ext>
                </a:extLst>
              </a:tr>
              <a:tr h="602512">
                <a:tc>
                  <a:txBody>
                    <a:bodyPr/>
                    <a:lstStyle/>
                    <a:p>
                      <a:r>
                        <a:rPr lang="en-US" sz="1400" b="1">
                          <a:solidFill>
                            <a:srgbClr val="0070C0"/>
                          </a:solidFill>
                        </a:rPr>
                        <a:t>Redundancy and Recovery</a:t>
                      </a:r>
                      <a:endParaRPr lang="en-US" sz="1400">
                        <a:solidFill>
                          <a:srgbClr val="0070C0"/>
                        </a:solidFill>
                      </a:endParaRPr>
                    </a:p>
                  </a:txBody>
                  <a:tcPr anchor="ctr">
                    <a:lnL>
                      <a:noFill/>
                    </a:lnL>
                    <a:lnR>
                      <a:noFill/>
                    </a:lnR>
                    <a:lnT>
                      <a:noFill/>
                    </a:lnT>
                    <a:lnB>
                      <a:noFill/>
                    </a:lnB>
                  </a:tcPr>
                </a:tc>
                <a:tc>
                  <a:txBody>
                    <a:bodyPr/>
                    <a:lstStyle/>
                    <a:p>
                      <a:r>
                        <a:rPr lang="en-US" sz="1400"/>
                        <a:t>Backup drainage, modular repairs, and minimal service disruption during failure.</a:t>
                      </a:r>
                    </a:p>
                  </a:txBody>
                  <a:tcPr anchor="ctr">
                    <a:lnL>
                      <a:noFill/>
                    </a:lnL>
                    <a:lnR>
                      <a:noFill/>
                    </a:lnR>
                    <a:lnT>
                      <a:noFill/>
                    </a:lnT>
                    <a:lnB>
                      <a:noFill/>
                    </a:lnB>
                  </a:tcPr>
                </a:tc>
                <a:extLst>
                  <a:ext uri="{0D108BD9-81ED-4DB2-BD59-A6C34878D82A}">
                    <a16:rowId xmlns:a16="http://schemas.microsoft.com/office/drawing/2014/main" val="3392256897"/>
                  </a:ext>
                </a:extLst>
              </a:tr>
            </a:tbl>
          </a:graphicData>
        </a:graphic>
      </p:graphicFrame>
    </p:spTree>
    <p:extLst>
      <p:ext uri="{BB962C8B-B14F-4D97-AF65-F5344CB8AC3E}">
        <p14:creationId xmlns:p14="http://schemas.microsoft.com/office/powerpoint/2010/main" val="2808409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A589D5-93D9-4506-A444-164F25AA7F57}"/>
              </a:ext>
            </a:extLst>
          </p:cNvPr>
          <p:cNvSpPr/>
          <p:nvPr/>
        </p:nvSpPr>
        <p:spPr>
          <a:xfrm>
            <a:off x="457200" y="1022841"/>
            <a:ext cx="7157729" cy="307777"/>
          </a:xfrm>
          <a:prstGeom prst="rect">
            <a:avLst/>
          </a:prstGeom>
        </p:spPr>
        <p:txBody>
          <a:bodyPr wrap="none">
            <a:spAutoFit/>
          </a:bodyPr>
          <a:lstStyle/>
          <a:p>
            <a:pPr>
              <a:spcBef>
                <a:spcPts val="0"/>
              </a:spcBef>
            </a:pPr>
            <a:r>
              <a:rPr lang="en-US" sz="1400" b="1">
                <a:solidFill>
                  <a:schemeClr val="accent3"/>
                </a:solidFill>
              </a:rPr>
              <a:t>ROOF DESIGN QUALITY OVERSIGHT RESPONSE – HERITAGE BUILDINGS | ASBESTOS  </a:t>
            </a:r>
          </a:p>
        </p:txBody>
      </p:sp>
      <p:sp>
        <p:nvSpPr>
          <p:cNvPr id="10" name="Freeform 2">
            <a:extLst>
              <a:ext uri="{FF2B5EF4-FFF2-40B4-BE49-F238E27FC236}">
                <a16:creationId xmlns:a16="http://schemas.microsoft.com/office/drawing/2014/main" id="{ACF3D189-AADE-4046-9A7F-D7DC8C6027AE}"/>
              </a:ext>
            </a:extLst>
          </p:cNvPr>
          <p:cNvSpPr/>
          <p:nvPr/>
        </p:nvSpPr>
        <p:spPr>
          <a:xfrm>
            <a:off x="359306" y="1453563"/>
            <a:ext cx="1522336" cy="1279477"/>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3">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itle 3">
            <a:extLst>
              <a:ext uri="{FF2B5EF4-FFF2-40B4-BE49-F238E27FC236}">
                <a16:creationId xmlns:a16="http://schemas.microsoft.com/office/drawing/2014/main" id="{16D3E9BD-7DB4-4DC6-88A7-F30866594FD5}"/>
              </a:ext>
            </a:extLst>
          </p:cNvPr>
          <p:cNvSpPr>
            <a:spLocks noGrp="1"/>
          </p:cNvSpPr>
          <p:nvPr>
            <p:ph type="title"/>
          </p:nvPr>
        </p:nvSpPr>
        <p:spPr>
          <a:xfrm>
            <a:off x="284913" y="200527"/>
            <a:ext cx="11462940" cy="559256"/>
          </a:xfrm>
        </p:spPr>
        <p:txBody>
          <a:bodyPr/>
          <a:lstStyle/>
          <a:p>
            <a:r>
              <a:rPr lang="en-ZA"/>
              <a:t>Design Quality Oversight – Special Considerations for Roof Systems</a:t>
            </a:r>
          </a:p>
        </p:txBody>
      </p:sp>
      <p:graphicFrame>
        <p:nvGraphicFramePr>
          <p:cNvPr id="12" name="Table 11">
            <a:extLst>
              <a:ext uri="{FF2B5EF4-FFF2-40B4-BE49-F238E27FC236}">
                <a16:creationId xmlns:a16="http://schemas.microsoft.com/office/drawing/2014/main" id="{2E032C51-076A-4C2F-A095-32F88DC75996}"/>
              </a:ext>
            </a:extLst>
          </p:cNvPr>
          <p:cNvGraphicFramePr>
            <a:graphicFrameLocks noGrp="1"/>
          </p:cNvGraphicFramePr>
          <p:nvPr>
            <p:extLst>
              <p:ext uri="{D42A27DB-BD31-4B8C-83A1-F6EECF244321}">
                <p14:modId xmlns:p14="http://schemas.microsoft.com/office/powerpoint/2010/main" val="1425358418"/>
              </p:ext>
            </p:extLst>
          </p:nvPr>
        </p:nvGraphicFramePr>
        <p:xfrm>
          <a:off x="6471920" y="1574039"/>
          <a:ext cx="5360774" cy="4572000"/>
        </p:xfrm>
        <a:graphic>
          <a:graphicData uri="http://schemas.openxmlformats.org/drawingml/2006/table">
            <a:tbl>
              <a:tblPr firstRow="1" bandRow="1">
                <a:tableStyleId>{5C22544A-7EE6-4342-B048-85BDC9FD1C3A}</a:tableStyleId>
              </a:tblPr>
              <a:tblGrid>
                <a:gridCol w="1980985">
                  <a:extLst>
                    <a:ext uri="{9D8B030D-6E8A-4147-A177-3AD203B41FA5}">
                      <a16:colId xmlns:a16="http://schemas.microsoft.com/office/drawing/2014/main" val="20000"/>
                    </a:ext>
                  </a:extLst>
                </a:gridCol>
                <a:gridCol w="3379789">
                  <a:extLst>
                    <a:ext uri="{9D8B030D-6E8A-4147-A177-3AD203B41FA5}">
                      <a16:colId xmlns:a16="http://schemas.microsoft.com/office/drawing/2014/main" val="20001"/>
                    </a:ext>
                  </a:extLst>
                </a:gridCol>
              </a:tblGrid>
              <a:tr h="762000">
                <a:tc>
                  <a:txBody>
                    <a:bodyPr/>
                    <a:lstStyle/>
                    <a:p>
                      <a:pPr>
                        <a:defRPr sz="1200">
                          <a:latin typeface="Century Gothic"/>
                        </a:defRPr>
                      </a:pPr>
                      <a:r>
                        <a:rPr lang="en-US"/>
                        <a:t>HERITAGE ROOF SYSTEM</a:t>
                      </a:r>
                    </a:p>
                    <a:p>
                      <a:pPr>
                        <a:defRPr sz="1200">
                          <a:latin typeface="Century Gothic"/>
                        </a:defRPr>
                      </a:pPr>
                      <a:r>
                        <a:rPr lang="en-US"/>
                        <a:t>CONSIDERATIONS</a:t>
                      </a:r>
                    </a:p>
                  </a:txBody>
                  <a:tcPr/>
                </a:tc>
                <a:tc>
                  <a:txBody>
                    <a:bodyPr/>
                    <a:lstStyle/>
                    <a:p>
                      <a:pPr>
                        <a:defRPr sz="1200">
                          <a:latin typeface="Century Gothic"/>
                        </a:defRPr>
                      </a:pPr>
                      <a:r>
                        <a:rPr lang="en-US"/>
                        <a:t>HERITAGE ROOF DESIGN OVERSIGHT REQUIREMENT</a:t>
                      </a:r>
                      <a:endParaRPr/>
                    </a:p>
                  </a:txBody>
                  <a:tcPr/>
                </a:tc>
                <a:extLst>
                  <a:ext uri="{0D108BD9-81ED-4DB2-BD59-A6C34878D82A}">
                    <a16:rowId xmlns:a16="http://schemas.microsoft.com/office/drawing/2014/main" val="10000"/>
                  </a:ext>
                </a:extLst>
              </a:tr>
              <a:tr h="762000">
                <a:tc>
                  <a:txBody>
                    <a:bodyPr/>
                    <a:lstStyle/>
                    <a:p>
                      <a:pPr>
                        <a:defRPr sz="1200">
                          <a:latin typeface="Century Gothic"/>
                        </a:defRPr>
                      </a:pPr>
                      <a:r>
                        <a:t>Roof Profile &amp; Pitch</a:t>
                      </a:r>
                    </a:p>
                  </a:txBody>
                  <a:tcPr/>
                </a:tc>
                <a:tc>
                  <a:txBody>
                    <a:bodyPr/>
                    <a:lstStyle/>
                    <a:p>
                      <a:pPr>
                        <a:defRPr sz="1200">
                          <a:latin typeface="Century Gothic"/>
                        </a:defRPr>
                      </a:pPr>
                      <a:r>
                        <a:t>Respect historic ridgeline and silhouette</a:t>
                      </a:r>
                    </a:p>
                  </a:txBody>
                  <a:tcPr/>
                </a:tc>
                <a:extLst>
                  <a:ext uri="{0D108BD9-81ED-4DB2-BD59-A6C34878D82A}">
                    <a16:rowId xmlns:a16="http://schemas.microsoft.com/office/drawing/2014/main" val="10001"/>
                  </a:ext>
                </a:extLst>
              </a:tr>
              <a:tr h="762000">
                <a:tc>
                  <a:txBody>
                    <a:bodyPr/>
                    <a:lstStyle/>
                    <a:p>
                      <a:pPr>
                        <a:defRPr sz="1200">
                          <a:latin typeface="Century Gothic"/>
                        </a:defRPr>
                      </a:pPr>
                      <a:r>
                        <a:t>Material Compatibility</a:t>
                      </a:r>
                    </a:p>
                  </a:txBody>
                  <a:tcPr/>
                </a:tc>
                <a:tc>
                  <a:txBody>
                    <a:bodyPr/>
                    <a:lstStyle/>
                    <a:p>
                      <a:pPr>
                        <a:defRPr sz="1200">
                          <a:latin typeface="Century Gothic"/>
                        </a:defRPr>
                      </a:pPr>
                      <a:r>
                        <a:t>Avoid highly reflective or non-traditional materials in visible zones</a:t>
                      </a:r>
                    </a:p>
                  </a:txBody>
                  <a:tcPr/>
                </a:tc>
                <a:extLst>
                  <a:ext uri="{0D108BD9-81ED-4DB2-BD59-A6C34878D82A}">
                    <a16:rowId xmlns:a16="http://schemas.microsoft.com/office/drawing/2014/main" val="10002"/>
                  </a:ext>
                </a:extLst>
              </a:tr>
              <a:tr h="762000">
                <a:tc>
                  <a:txBody>
                    <a:bodyPr/>
                    <a:lstStyle/>
                    <a:p>
                      <a:pPr>
                        <a:defRPr sz="1200">
                          <a:latin typeface="Century Gothic"/>
                        </a:defRPr>
                      </a:pPr>
                      <a:r>
                        <a:t>Rainwater Goods</a:t>
                      </a:r>
                    </a:p>
                  </a:txBody>
                  <a:tcPr/>
                </a:tc>
                <a:tc>
                  <a:txBody>
                    <a:bodyPr/>
                    <a:lstStyle/>
                    <a:p>
                      <a:pPr>
                        <a:defRPr sz="1200">
                          <a:latin typeface="Century Gothic"/>
                        </a:defRPr>
                      </a:pPr>
                      <a:r>
                        <a:t>Use concealed or heritage-matching profiles</a:t>
                      </a:r>
                    </a:p>
                  </a:txBody>
                  <a:tcPr/>
                </a:tc>
                <a:extLst>
                  <a:ext uri="{0D108BD9-81ED-4DB2-BD59-A6C34878D82A}">
                    <a16:rowId xmlns:a16="http://schemas.microsoft.com/office/drawing/2014/main" val="10003"/>
                  </a:ext>
                </a:extLst>
              </a:tr>
              <a:tr h="762000">
                <a:tc>
                  <a:txBody>
                    <a:bodyPr/>
                    <a:lstStyle/>
                    <a:p>
                      <a:pPr>
                        <a:defRPr sz="1200">
                          <a:latin typeface="Century Gothic"/>
                        </a:defRPr>
                      </a:pPr>
                      <a:r>
                        <a:t>Mechanical Visibility</a:t>
                      </a:r>
                    </a:p>
                  </a:txBody>
                  <a:tcPr/>
                </a:tc>
                <a:tc>
                  <a:txBody>
                    <a:bodyPr/>
                    <a:lstStyle/>
                    <a:p>
                      <a:pPr>
                        <a:defRPr sz="1200">
                          <a:latin typeface="Century Gothic"/>
                        </a:defRPr>
                      </a:pPr>
                      <a:r>
                        <a:t>Recess rooftop plant below visual threshold</a:t>
                      </a:r>
                    </a:p>
                  </a:txBody>
                  <a:tcPr/>
                </a:tc>
                <a:extLst>
                  <a:ext uri="{0D108BD9-81ED-4DB2-BD59-A6C34878D82A}">
                    <a16:rowId xmlns:a16="http://schemas.microsoft.com/office/drawing/2014/main" val="10004"/>
                  </a:ext>
                </a:extLst>
              </a:tr>
              <a:tr h="762000">
                <a:tc>
                  <a:txBody>
                    <a:bodyPr/>
                    <a:lstStyle/>
                    <a:p>
                      <a:pPr>
                        <a:defRPr sz="1200">
                          <a:latin typeface="Century Gothic"/>
                        </a:defRPr>
                      </a:pPr>
                      <a:r>
                        <a:t>Regulatory Process</a:t>
                      </a:r>
                    </a:p>
                  </a:txBody>
                  <a:tcPr/>
                </a:tc>
                <a:tc>
                  <a:txBody>
                    <a:bodyPr/>
                    <a:lstStyle/>
                    <a:p>
                      <a:pPr>
                        <a:defRPr sz="1200">
                          <a:latin typeface="Century Gothic"/>
                        </a:defRPr>
                      </a:pPr>
                      <a:r>
                        <a:t>Submit heritage impact visuals and approval from Provincial/National authorities</a:t>
                      </a:r>
                    </a:p>
                  </a:txBody>
                  <a:tcPr/>
                </a:tc>
                <a:extLst>
                  <a:ext uri="{0D108BD9-81ED-4DB2-BD59-A6C34878D82A}">
                    <a16:rowId xmlns:a16="http://schemas.microsoft.com/office/drawing/2014/main" val="10005"/>
                  </a:ext>
                </a:extLst>
              </a:tr>
            </a:tbl>
          </a:graphicData>
        </a:graphic>
      </p:graphicFrame>
      <p:sp>
        <p:nvSpPr>
          <p:cNvPr id="3" name="Rectangle 2">
            <a:extLst>
              <a:ext uri="{FF2B5EF4-FFF2-40B4-BE49-F238E27FC236}">
                <a16:creationId xmlns:a16="http://schemas.microsoft.com/office/drawing/2014/main" id="{8DF5EE4A-164D-4532-ABAD-D9F58D121244}"/>
              </a:ext>
            </a:extLst>
          </p:cNvPr>
          <p:cNvSpPr/>
          <p:nvPr/>
        </p:nvSpPr>
        <p:spPr>
          <a:xfrm>
            <a:off x="-2021840" y="3157668"/>
            <a:ext cx="4043680" cy="523220"/>
          </a:xfrm>
          <a:prstGeom prst="rect">
            <a:avLst/>
          </a:prstGeom>
        </p:spPr>
        <p:txBody>
          <a:bodyPr wrap="square">
            <a:spAutoFit/>
          </a:bodyPr>
          <a:lstStyle/>
          <a:p>
            <a:endParaRPr lang="en-US" sz="1400"/>
          </a:p>
          <a:p>
            <a:endParaRPr lang="en-US" sz="1400"/>
          </a:p>
        </p:txBody>
      </p:sp>
      <p:graphicFrame>
        <p:nvGraphicFramePr>
          <p:cNvPr id="13" name="Table 12">
            <a:extLst>
              <a:ext uri="{FF2B5EF4-FFF2-40B4-BE49-F238E27FC236}">
                <a16:creationId xmlns:a16="http://schemas.microsoft.com/office/drawing/2014/main" id="{8BFB828F-8D88-4A7C-8E84-C02BEFC29D7A}"/>
              </a:ext>
            </a:extLst>
          </p:cNvPr>
          <p:cNvGraphicFramePr>
            <a:graphicFrameLocks noGrp="1"/>
          </p:cNvGraphicFramePr>
          <p:nvPr>
            <p:extLst>
              <p:ext uri="{D42A27DB-BD31-4B8C-83A1-F6EECF244321}">
                <p14:modId xmlns:p14="http://schemas.microsoft.com/office/powerpoint/2010/main" val="3507488597"/>
              </p:ext>
            </p:extLst>
          </p:nvPr>
        </p:nvGraphicFramePr>
        <p:xfrm>
          <a:off x="2257561" y="1593676"/>
          <a:ext cx="3838439" cy="4582830"/>
        </p:xfrm>
        <a:graphic>
          <a:graphicData uri="http://schemas.openxmlformats.org/drawingml/2006/table">
            <a:tbl>
              <a:tblPr firstRow="1" bandRow="1">
                <a:tableStyleId>{5C22544A-7EE6-4342-B048-85BDC9FD1C3A}</a:tableStyleId>
              </a:tblPr>
              <a:tblGrid>
                <a:gridCol w="3838439">
                  <a:extLst>
                    <a:ext uri="{9D8B030D-6E8A-4147-A177-3AD203B41FA5}">
                      <a16:colId xmlns:a16="http://schemas.microsoft.com/office/drawing/2014/main" val="20000"/>
                    </a:ext>
                  </a:extLst>
                </a:gridCol>
              </a:tblGrid>
              <a:tr h="751974">
                <a:tc>
                  <a:txBody>
                    <a:bodyPr/>
                    <a:lstStyle/>
                    <a:p>
                      <a:pPr>
                        <a:defRPr sz="1200">
                          <a:latin typeface="Century Gothic"/>
                        </a:defRPr>
                      </a:pPr>
                      <a:r>
                        <a:rPr lang="en-US"/>
                        <a:t>ASBESTOS ROOF SYSTEM</a:t>
                      </a:r>
                    </a:p>
                    <a:p>
                      <a:pPr>
                        <a:defRPr sz="1200">
                          <a:latin typeface="Century Gothic"/>
                        </a:defRPr>
                      </a:pPr>
                      <a:r>
                        <a:rPr lang="en-US"/>
                        <a:t>CONSIDERATIONS</a:t>
                      </a:r>
                    </a:p>
                  </a:txBody>
                  <a:tcPr/>
                </a:tc>
                <a:extLst>
                  <a:ext uri="{0D108BD9-81ED-4DB2-BD59-A6C34878D82A}">
                    <a16:rowId xmlns:a16="http://schemas.microsoft.com/office/drawing/2014/main" val="10000"/>
                  </a:ext>
                </a:extLst>
              </a:tr>
              <a:tr h="751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200"/>
                        <a:t>Asbestos survey must be performed and submitted</a:t>
                      </a:r>
                    </a:p>
                    <a:p>
                      <a:pPr>
                        <a:defRPr sz="1200">
                          <a:latin typeface="Century Gothic"/>
                        </a:defRPr>
                      </a:pPr>
                      <a:endParaRPr lang="en-US"/>
                    </a:p>
                  </a:txBody>
                  <a:tcPr/>
                </a:tc>
                <a:extLst>
                  <a:ext uri="{0D108BD9-81ED-4DB2-BD59-A6C34878D82A}">
                    <a16:rowId xmlns:a16="http://schemas.microsoft.com/office/drawing/2014/main" val="10001"/>
                  </a:ext>
                </a:extLst>
              </a:tr>
              <a:tr h="8121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200"/>
                        <a:t>If confirmed: abatement plan, staff/public protection strategy, and certified contractor involvement are mandatory</a:t>
                      </a:r>
                    </a:p>
                    <a:p>
                      <a:pPr>
                        <a:defRPr sz="1200">
                          <a:latin typeface="Century Gothic"/>
                        </a:defRPr>
                      </a:pPr>
                      <a:endParaRPr lang="en-ZA"/>
                    </a:p>
                  </a:txBody>
                  <a:tcPr/>
                </a:tc>
                <a:extLst>
                  <a:ext uri="{0D108BD9-81ED-4DB2-BD59-A6C34878D82A}">
                    <a16:rowId xmlns:a16="http://schemas.microsoft.com/office/drawing/2014/main" val="10002"/>
                  </a:ext>
                </a:extLst>
              </a:tr>
              <a:tr h="7519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200"/>
                        <a:t>No demolition or cutting of roofing may proceed without clearance</a:t>
                      </a:r>
                    </a:p>
                    <a:p>
                      <a:pPr>
                        <a:defRPr sz="1200">
                          <a:latin typeface="Century Gothic"/>
                        </a:defRPr>
                      </a:pPr>
                      <a:endParaRPr lang="en-ZA"/>
                    </a:p>
                  </a:txBody>
                  <a:tcPr/>
                </a:tc>
                <a:extLst>
                  <a:ext uri="{0D108BD9-81ED-4DB2-BD59-A6C34878D82A}">
                    <a16:rowId xmlns:a16="http://schemas.microsoft.com/office/drawing/2014/main" val="10003"/>
                  </a:ext>
                </a:extLst>
              </a:tr>
              <a:tr h="751974">
                <a:tc>
                  <a:txBody>
                    <a:bodyPr/>
                    <a:lstStyle/>
                    <a:p>
                      <a:pPr>
                        <a:defRPr sz="1200">
                          <a:latin typeface="Century Gothic"/>
                        </a:defRPr>
                      </a:pPr>
                      <a:endParaRPr lang="en-ZA"/>
                    </a:p>
                  </a:txBody>
                  <a:tcPr/>
                </a:tc>
                <a:extLst>
                  <a:ext uri="{0D108BD9-81ED-4DB2-BD59-A6C34878D82A}">
                    <a16:rowId xmlns:a16="http://schemas.microsoft.com/office/drawing/2014/main" val="10004"/>
                  </a:ext>
                </a:extLst>
              </a:tr>
              <a:tr h="751974">
                <a:tc>
                  <a:txBody>
                    <a:bodyPr/>
                    <a:lstStyle/>
                    <a:p>
                      <a:pPr>
                        <a:defRPr sz="1200">
                          <a:latin typeface="Century Gothic"/>
                        </a:defRPr>
                      </a:pPr>
                      <a:endParaRPr lang="en-ZA"/>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8502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FA589D5-93D9-4506-A444-164F25AA7F57}"/>
              </a:ext>
            </a:extLst>
          </p:cNvPr>
          <p:cNvSpPr/>
          <p:nvPr/>
        </p:nvSpPr>
        <p:spPr>
          <a:xfrm>
            <a:off x="924560" y="1145786"/>
            <a:ext cx="8568371" cy="307777"/>
          </a:xfrm>
          <a:prstGeom prst="rect">
            <a:avLst/>
          </a:prstGeom>
        </p:spPr>
        <p:txBody>
          <a:bodyPr wrap="none">
            <a:spAutoFit/>
          </a:bodyPr>
          <a:lstStyle/>
          <a:p>
            <a:pPr>
              <a:spcBef>
                <a:spcPts val="0"/>
              </a:spcBef>
            </a:pPr>
            <a:r>
              <a:rPr lang="en-US" sz="1400" b="1">
                <a:solidFill>
                  <a:schemeClr val="accent3"/>
                </a:solidFill>
              </a:rPr>
              <a:t>ROOF DESIGN QUALITY OVERSIGHT RESPONSE – PRIORITISATION AND FOCUS BY PROJECT CONTEXT  </a:t>
            </a:r>
          </a:p>
        </p:txBody>
      </p:sp>
      <p:sp>
        <p:nvSpPr>
          <p:cNvPr id="10" name="Freeform 2">
            <a:extLst>
              <a:ext uri="{FF2B5EF4-FFF2-40B4-BE49-F238E27FC236}">
                <a16:creationId xmlns:a16="http://schemas.microsoft.com/office/drawing/2014/main" id="{ACF3D189-AADE-4046-9A7F-D7DC8C6027AE}"/>
              </a:ext>
            </a:extLst>
          </p:cNvPr>
          <p:cNvSpPr/>
          <p:nvPr/>
        </p:nvSpPr>
        <p:spPr>
          <a:xfrm>
            <a:off x="369466" y="1258633"/>
            <a:ext cx="1522336" cy="1279477"/>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3">
              <a:duotone>
                <a:prstClr val="black"/>
                <a:schemeClr val="tx2">
                  <a:tint val="45000"/>
                  <a:satMod val="400000"/>
                </a:schemeClr>
              </a:duotone>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itle 3">
            <a:extLst>
              <a:ext uri="{FF2B5EF4-FFF2-40B4-BE49-F238E27FC236}">
                <a16:creationId xmlns:a16="http://schemas.microsoft.com/office/drawing/2014/main" id="{16D3E9BD-7DB4-4DC6-88A7-F30866594FD5}"/>
              </a:ext>
            </a:extLst>
          </p:cNvPr>
          <p:cNvSpPr>
            <a:spLocks noGrp="1"/>
          </p:cNvSpPr>
          <p:nvPr>
            <p:ph type="title"/>
          </p:nvPr>
        </p:nvSpPr>
        <p:spPr>
          <a:xfrm>
            <a:off x="284913" y="200527"/>
            <a:ext cx="11462940" cy="559256"/>
          </a:xfrm>
        </p:spPr>
        <p:txBody>
          <a:bodyPr/>
          <a:lstStyle/>
          <a:p>
            <a:r>
              <a:rPr lang="en-ZA"/>
              <a:t>Design Quality Oversight – Roof Systems Oversight Focus Per Project Category</a:t>
            </a:r>
          </a:p>
        </p:txBody>
      </p:sp>
      <p:graphicFrame>
        <p:nvGraphicFramePr>
          <p:cNvPr id="8" name="Table 7">
            <a:extLst>
              <a:ext uri="{FF2B5EF4-FFF2-40B4-BE49-F238E27FC236}">
                <a16:creationId xmlns:a16="http://schemas.microsoft.com/office/drawing/2014/main" id="{80C85DDD-87E0-4E9E-86C7-8AD4F14221E2}"/>
              </a:ext>
            </a:extLst>
          </p:cNvPr>
          <p:cNvGraphicFramePr>
            <a:graphicFrameLocks noGrp="1"/>
          </p:cNvGraphicFramePr>
          <p:nvPr>
            <p:extLst>
              <p:ext uri="{D42A27DB-BD31-4B8C-83A1-F6EECF244321}">
                <p14:modId xmlns:p14="http://schemas.microsoft.com/office/powerpoint/2010/main" val="2068012888"/>
              </p:ext>
            </p:extLst>
          </p:nvPr>
        </p:nvGraphicFramePr>
        <p:xfrm>
          <a:off x="2377440" y="1768446"/>
          <a:ext cx="9370413" cy="4429760"/>
        </p:xfrm>
        <a:graphic>
          <a:graphicData uri="http://schemas.openxmlformats.org/drawingml/2006/table">
            <a:tbl>
              <a:tblPr firstRow="1" bandRow="1">
                <a:tableStyleId>{5C22544A-7EE6-4342-B048-85BDC9FD1C3A}</a:tableStyleId>
              </a:tblPr>
              <a:tblGrid>
                <a:gridCol w="2462164">
                  <a:extLst>
                    <a:ext uri="{9D8B030D-6E8A-4147-A177-3AD203B41FA5}">
                      <a16:colId xmlns:a16="http://schemas.microsoft.com/office/drawing/2014/main" val="20000"/>
                    </a:ext>
                  </a:extLst>
                </a:gridCol>
                <a:gridCol w="2550325">
                  <a:extLst>
                    <a:ext uri="{9D8B030D-6E8A-4147-A177-3AD203B41FA5}">
                      <a16:colId xmlns:a16="http://schemas.microsoft.com/office/drawing/2014/main" val="20001"/>
                    </a:ext>
                  </a:extLst>
                </a:gridCol>
                <a:gridCol w="2120797">
                  <a:extLst>
                    <a:ext uri="{9D8B030D-6E8A-4147-A177-3AD203B41FA5}">
                      <a16:colId xmlns:a16="http://schemas.microsoft.com/office/drawing/2014/main" val="20002"/>
                    </a:ext>
                  </a:extLst>
                </a:gridCol>
                <a:gridCol w="2237127">
                  <a:extLst>
                    <a:ext uri="{9D8B030D-6E8A-4147-A177-3AD203B41FA5}">
                      <a16:colId xmlns:a16="http://schemas.microsoft.com/office/drawing/2014/main" val="20003"/>
                    </a:ext>
                  </a:extLst>
                </a:gridCol>
              </a:tblGrid>
              <a:tr h="772160">
                <a:tc>
                  <a:txBody>
                    <a:bodyPr/>
                    <a:lstStyle/>
                    <a:p>
                      <a:pPr>
                        <a:defRPr sz="1200">
                          <a:latin typeface="Century Gothic"/>
                        </a:defRPr>
                      </a:pPr>
                      <a:r>
                        <a:t>P</a:t>
                      </a:r>
                      <a:r>
                        <a:rPr lang="en-US"/>
                        <a:t>ROJECT </a:t>
                      </a:r>
                    </a:p>
                    <a:p>
                      <a:pPr>
                        <a:defRPr sz="1200">
                          <a:latin typeface="Century Gothic"/>
                        </a:defRPr>
                      </a:pPr>
                      <a:r>
                        <a:rPr lang="en-US"/>
                        <a:t>CATEGORY</a:t>
                      </a:r>
                      <a:endParaRPr/>
                    </a:p>
                  </a:txBody>
                  <a:tcPr/>
                </a:tc>
                <a:tc>
                  <a:txBody>
                    <a:bodyPr/>
                    <a:lstStyle/>
                    <a:p>
                      <a:pPr>
                        <a:defRPr sz="1200">
                          <a:latin typeface="Century Gothic"/>
                        </a:defRPr>
                      </a:pPr>
                      <a:r>
                        <a:t>D</a:t>
                      </a:r>
                      <a:r>
                        <a:rPr lang="en-US"/>
                        <a:t>ESIGN OVERSIGHT </a:t>
                      </a:r>
                    </a:p>
                    <a:p>
                      <a:pPr>
                        <a:defRPr sz="1200">
                          <a:latin typeface="Century Gothic"/>
                        </a:defRPr>
                      </a:pPr>
                      <a:r>
                        <a:rPr lang="en-US"/>
                        <a:t>APPROACH</a:t>
                      </a:r>
                      <a:endParaRPr/>
                    </a:p>
                  </a:txBody>
                  <a:tcPr/>
                </a:tc>
                <a:tc>
                  <a:txBody>
                    <a:bodyPr/>
                    <a:lstStyle/>
                    <a:p>
                      <a:pPr>
                        <a:defRPr sz="1200">
                          <a:latin typeface="Century Gothic"/>
                        </a:defRPr>
                      </a:pPr>
                      <a:r>
                        <a:rPr lang="en-US"/>
                        <a:t>ROOFING </a:t>
                      </a:r>
                    </a:p>
                    <a:p>
                      <a:pPr>
                        <a:defRPr sz="1200">
                          <a:latin typeface="Century Gothic"/>
                        </a:defRPr>
                      </a:pPr>
                      <a:r>
                        <a:rPr lang="en-US"/>
                        <a:t>PRIORITIES</a:t>
                      </a:r>
                      <a:endParaRPr/>
                    </a:p>
                  </a:txBody>
                  <a:tcPr/>
                </a:tc>
                <a:tc>
                  <a:txBody>
                    <a:bodyPr/>
                    <a:lstStyle/>
                    <a:p>
                      <a:pPr>
                        <a:defRPr sz="1200">
                          <a:latin typeface="Century Gothic"/>
                        </a:defRPr>
                      </a:pPr>
                      <a:r>
                        <a:rPr lang="en-US"/>
                        <a:t>OVERSIGHT </a:t>
                      </a:r>
                    </a:p>
                    <a:p>
                      <a:pPr>
                        <a:defRPr sz="1200">
                          <a:latin typeface="Century Gothic"/>
                        </a:defRPr>
                      </a:pPr>
                      <a:r>
                        <a:rPr lang="en-US"/>
                        <a:t>FOCUS</a:t>
                      </a:r>
                      <a:endParaRPr/>
                    </a:p>
                  </a:txBody>
                  <a:tcPr/>
                </a:tc>
                <a:extLst>
                  <a:ext uri="{0D108BD9-81ED-4DB2-BD59-A6C34878D82A}">
                    <a16:rowId xmlns:a16="http://schemas.microsoft.com/office/drawing/2014/main" val="10000"/>
                  </a:ext>
                </a:extLst>
              </a:tr>
              <a:tr h="914400">
                <a:tc>
                  <a:txBody>
                    <a:bodyPr/>
                    <a:lstStyle/>
                    <a:p>
                      <a:pPr>
                        <a:defRPr sz="1200">
                          <a:latin typeface="Century Gothic"/>
                        </a:defRPr>
                      </a:pPr>
                      <a:r>
                        <a:rPr lang="en-US" sz="1400" b="1" dirty="0"/>
                        <a:t>R&amp;R / MAINTENANCE</a:t>
                      </a:r>
                    </a:p>
                  </a:txBody>
                  <a:tcPr/>
                </a:tc>
                <a:tc>
                  <a:txBody>
                    <a:bodyPr/>
                    <a:lstStyle/>
                    <a:p>
                      <a:pPr>
                        <a:defRPr sz="1200">
                          <a:latin typeface="Century Gothic"/>
                        </a:defRPr>
                      </a:pPr>
                      <a:r>
                        <a:t>Assess existing structure and </a:t>
                      </a:r>
                      <a:r>
                        <a:rPr lang="en-US"/>
                        <a:t>ensure the application of relevant design interventions</a:t>
                      </a:r>
                      <a:endParaRPr/>
                    </a:p>
                  </a:txBody>
                  <a:tcPr/>
                </a:tc>
                <a:tc>
                  <a:txBody>
                    <a:bodyPr/>
                    <a:lstStyle/>
                    <a:p>
                      <a:pPr>
                        <a:defRPr sz="1200">
                          <a:latin typeface="Century Gothic"/>
                        </a:defRPr>
                      </a:pPr>
                      <a:r>
                        <a:t>Asbestos mitigation, safe access, like-for-like continuity</a:t>
                      </a:r>
                    </a:p>
                  </a:txBody>
                  <a:tcPr/>
                </a:tc>
                <a:tc>
                  <a:txBody>
                    <a:bodyPr/>
                    <a:lstStyle/>
                    <a:p>
                      <a:pPr>
                        <a:defRPr sz="1200">
                          <a:latin typeface="Century Gothic"/>
                        </a:defRPr>
                      </a:pPr>
                      <a:r>
                        <a:rPr b="1"/>
                        <a:t>Phased </a:t>
                      </a:r>
                      <a:r>
                        <a:rPr lang="en-US" b="1"/>
                        <a:t>roof </a:t>
                      </a:r>
                      <a:r>
                        <a:rPr b="1"/>
                        <a:t>work plan</a:t>
                      </a:r>
                      <a:r>
                        <a:t>, compliance with OHS &amp; Asbestos regulations</a:t>
                      </a:r>
                    </a:p>
                  </a:txBody>
                  <a:tcPr/>
                </a:tc>
                <a:extLst>
                  <a:ext uri="{0D108BD9-81ED-4DB2-BD59-A6C34878D82A}">
                    <a16:rowId xmlns:a16="http://schemas.microsoft.com/office/drawing/2014/main" val="10001"/>
                  </a:ext>
                </a:extLst>
              </a:tr>
              <a:tr h="914400">
                <a:tc>
                  <a:txBody>
                    <a:bodyPr/>
                    <a:lstStyle/>
                    <a:p>
                      <a:pPr>
                        <a:defRPr sz="1200">
                          <a:latin typeface="Century Gothic"/>
                        </a:defRPr>
                      </a:pPr>
                      <a:r>
                        <a:rPr lang="en-US" sz="1400" b="1"/>
                        <a:t>NEW PRIMARY HEALTH CARE BUILD</a:t>
                      </a:r>
                    </a:p>
                  </a:txBody>
                  <a:tcPr/>
                </a:tc>
                <a:tc>
                  <a:txBody>
                    <a:bodyPr/>
                    <a:lstStyle/>
                    <a:p>
                      <a:pPr>
                        <a:defRPr sz="1200">
                          <a:latin typeface="Century Gothic"/>
                        </a:defRPr>
                      </a:pPr>
                      <a:r>
                        <a:t>Lightweight sheet roof with thermal/acoustic control and gutters</a:t>
                      </a:r>
                    </a:p>
                  </a:txBody>
                  <a:tcPr/>
                </a:tc>
                <a:tc>
                  <a:txBody>
                    <a:bodyPr/>
                    <a:lstStyle/>
                    <a:p>
                      <a:pPr>
                        <a:defRPr sz="1200">
                          <a:latin typeface="Century Gothic"/>
                        </a:defRPr>
                      </a:pPr>
                      <a:r>
                        <a:t>Patient comfort, quick install, cost control</a:t>
                      </a:r>
                    </a:p>
                  </a:txBody>
                  <a:tcPr/>
                </a:tc>
                <a:tc>
                  <a:txBody>
                    <a:bodyPr/>
                    <a:lstStyle/>
                    <a:p>
                      <a:pPr>
                        <a:defRPr sz="1200">
                          <a:latin typeface="Century Gothic"/>
                        </a:defRPr>
                      </a:pPr>
                      <a:r>
                        <a:rPr b="1"/>
                        <a:t>Roof-to-drainage linkage</a:t>
                      </a:r>
                      <a:r>
                        <a:t>, insulation detailing, flashing</a:t>
                      </a:r>
                    </a:p>
                  </a:txBody>
                  <a:tcPr/>
                </a:tc>
                <a:extLst>
                  <a:ext uri="{0D108BD9-81ED-4DB2-BD59-A6C34878D82A}">
                    <a16:rowId xmlns:a16="http://schemas.microsoft.com/office/drawing/2014/main" val="10002"/>
                  </a:ext>
                </a:extLst>
              </a:tr>
              <a:tr h="914400">
                <a:tc>
                  <a:txBody>
                    <a:bodyPr/>
                    <a:lstStyle/>
                    <a:p>
                      <a:pPr>
                        <a:defRPr sz="1200">
                          <a:latin typeface="Century Gothic"/>
                        </a:defRPr>
                      </a:pPr>
                      <a:r>
                        <a:rPr lang="en-US" sz="1400" b="1"/>
                        <a:t>NEW HOSPITAL/MULTI-STOREY</a:t>
                      </a:r>
                    </a:p>
                  </a:txBody>
                  <a:tcPr/>
                </a:tc>
                <a:tc>
                  <a:txBody>
                    <a:bodyPr/>
                    <a:lstStyle/>
                    <a:p>
                      <a:pPr>
                        <a:defRPr sz="1200">
                          <a:latin typeface="Century Gothic"/>
                        </a:defRPr>
                      </a:pPr>
                      <a:r>
                        <a:t>Flat slab or hybrid roof with plant access</a:t>
                      </a:r>
                      <a:r>
                        <a:rPr lang="en-US"/>
                        <a:t> in the context of cost effectiveness and user client preferences</a:t>
                      </a:r>
                      <a:endParaRPr/>
                    </a:p>
                  </a:txBody>
                  <a:tcPr/>
                </a:tc>
                <a:tc>
                  <a:txBody>
                    <a:bodyPr/>
                    <a:lstStyle/>
                    <a:p>
                      <a:pPr>
                        <a:defRPr sz="1200">
                          <a:latin typeface="Century Gothic"/>
                        </a:defRPr>
                      </a:pPr>
                      <a:r>
                        <a:t>Structural integrity, redundancy, service integration</a:t>
                      </a:r>
                    </a:p>
                  </a:txBody>
                  <a:tcPr/>
                </a:tc>
                <a:tc>
                  <a:txBody>
                    <a:bodyPr/>
                    <a:lstStyle/>
                    <a:p>
                      <a:pPr>
                        <a:defRPr sz="1200">
                          <a:latin typeface="Century Gothic"/>
                        </a:defRPr>
                      </a:pPr>
                      <a:r>
                        <a:rPr b="1"/>
                        <a:t>Slab detailing</a:t>
                      </a:r>
                      <a:r>
                        <a:t>, plant access, water discharge redundancy</a:t>
                      </a:r>
                    </a:p>
                  </a:txBody>
                  <a:tcPr/>
                </a:tc>
                <a:extLst>
                  <a:ext uri="{0D108BD9-81ED-4DB2-BD59-A6C34878D82A}">
                    <a16:rowId xmlns:a16="http://schemas.microsoft.com/office/drawing/2014/main" val="10003"/>
                  </a:ext>
                </a:extLst>
              </a:tr>
              <a:tr h="914400">
                <a:tc>
                  <a:txBody>
                    <a:bodyPr/>
                    <a:lstStyle/>
                    <a:p>
                      <a:pPr>
                        <a:defRPr sz="1200">
                          <a:latin typeface="Century Gothic"/>
                        </a:defRPr>
                      </a:pPr>
                      <a:r>
                        <a:rPr lang="en-US" sz="1400" b="1"/>
                        <a:t>SPECIALISED FACILITY (E.G. ICU, APU, LAB)</a:t>
                      </a:r>
                    </a:p>
                  </a:txBody>
                  <a:tcPr/>
                </a:tc>
                <a:tc>
                  <a:txBody>
                    <a:bodyPr/>
                    <a:lstStyle/>
                    <a:p>
                      <a:pPr>
                        <a:defRPr sz="1200">
                          <a:latin typeface="Century Gothic"/>
                        </a:defRPr>
                      </a:pPr>
                      <a:r>
                        <a:t>Air-tight and acoustically sealed roof with strict HVAC penetration control</a:t>
                      </a:r>
                    </a:p>
                  </a:txBody>
                  <a:tcPr/>
                </a:tc>
                <a:tc>
                  <a:txBody>
                    <a:bodyPr/>
                    <a:lstStyle/>
                    <a:p>
                      <a:pPr>
                        <a:defRPr sz="1200">
                          <a:latin typeface="Century Gothic"/>
                        </a:defRPr>
                      </a:pPr>
                      <a:r>
                        <a:t>Infection control, sound, fire rating</a:t>
                      </a:r>
                    </a:p>
                  </a:txBody>
                  <a:tcPr/>
                </a:tc>
                <a:tc>
                  <a:txBody>
                    <a:bodyPr/>
                    <a:lstStyle/>
                    <a:p>
                      <a:pPr>
                        <a:defRPr sz="1200">
                          <a:latin typeface="Century Gothic"/>
                        </a:defRPr>
                      </a:pPr>
                      <a:r>
                        <a:rPr b="1" dirty="0"/>
                        <a:t>Material performance</a:t>
                      </a:r>
                      <a:r>
                        <a:rPr dirty="0"/>
                        <a:t>, penetration treatment, isolation zoning</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993548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Design Quality Oversight – Roof Systems Regulatory Framework </a:t>
            </a:r>
          </a:p>
        </p:txBody>
      </p:sp>
      <p:sp>
        <p:nvSpPr>
          <p:cNvPr id="8" name="Freeform 2">
            <a:extLst>
              <a:ext uri="{FF2B5EF4-FFF2-40B4-BE49-F238E27FC236}">
                <a16:creationId xmlns:a16="http://schemas.microsoft.com/office/drawing/2014/main" id="{EEC712C7-2DDE-474A-9D6A-5D3C6CB1BCC1}"/>
              </a:ext>
            </a:extLst>
          </p:cNvPr>
          <p:cNvSpPr/>
          <p:nvPr/>
        </p:nvSpPr>
        <p:spPr>
          <a:xfrm>
            <a:off x="359306" y="1299676"/>
            <a:ext cx="1905000" cy="1686791"/>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Rectangle 2">
            <a:extLst>
              <a:ext uri="{FF2B5EF4-FFF2-40B4-BE49-F238E27FC236}">
                <a16:creationId xmlns:a16="http://schemas.microsoft.com/office/drawing/2014/main" id="{AB6AF81F-8986-4949-ACA4-9806371E359E}"/>
              </a:ext>
            </a:extLst>
          </p:cNvPr>
          <p:cNvSpPr/>
          <p:nvPr/>
        </p:nvSpPr>
        <p:spPr>
          <a:xfrm>
            <a:off x="1156257" y="1096993"/>
            <a:ext cx="10620215" cy="307777"/>
          </a:xfrm>
          <a:prstGeom prst="rect">
            <a:avLst/>
          </a:prstGeom>
        </p:spPr>
        <p:txBody>
          <a:bodyPr wrap="none">
            <a:spAutoFit/>
          </a:bodyPr>
          <a:lstStyle/>
          <a:p>
            <a:pPr>
              <a:spcBef>
                <a:spcPts val="0"/>
              </a:spcBef>
            </a:pPr>
            <a:r>
              <a:rPr lang="en-US" sz="1400" b="1">
                <a:solidFill>
                  <a:schemeClr val="accent3"/>
                </a:solidFill>
              </a:rPr>
              <a:t>OVERSEEING THE APPLICATION OF ROOF REGULATORY AND CONTEXTUAL FRAMEWORK IN THE DESIGN OVERSIGHT PROCESS </a:t>
            </a:r>
          </a:p>
        </p:txBody>
      </p:sp>
      <p:graphicFrame>
        <p:nvGraphicFramePr>
          <p:cNvPr id="6" name="Table 5">
            <a:extLst>
              <a:ext uri="{FF2B5EF4-FFF2-40B4-BE49-F238E27FC236}">
                <a16:creationId xmlns:a16="http://schemas.microsoft.com/office/drawing/2014/main" id="{4FE31A40-90BF-4B2B-8C8D-AF5D8DC2ACE8}"/>
              </a:ext>
            </a:extLst>
          </p:cNvPr>
          <p:cNvGraphicFramePr>
            <a:graphicFrameLocks noGrp="1"/>
          </p:cNvGraphicFramePr>
          <p:nvPr>
            <p:extLst>
              <p:ext uri="{D42A27DB-BD31-4B8C-83A1-F6EECF244321}">
                <p14:modId xmlns:p14="http://schemas.microsoft.com/office/powerpoint/2010/main" val="4024288338"/>
              </p:ext>
            </p:extLst>
          </p:nvPr>
        </p:nvGraphicFramePr>
        <p:xfrm>
          <a:off x="2885439" y="1605280"/>
          <a:ext cx="8862414" cy="4572000"/>
        </p:xfrm>
        <a:graphic>
          <a:graphicData uri="http://schemas.openxmlformats.org/drawingml/2006/table">
            <a:tbl>
              <a:tblPr firstRow="1" bandRow="1">
                <a:tableStyleId>{5C22544A-7EE6-4342-B048-85BDC9FD1C3A}</a:tableStyleId>
              </a:tblPr>
              <a:tblGrid>
                <a:gridCol w="4431207">
                  <a:extLst>
                    <a:ext uri="{9D8B030D-6E8A-4147-A177-3AD203B41FA5}">
                      <a16:colId xmlns:a16="http://schemas.microsoft.com/office/drawing/2014/main" val="20000"/>
                    </a:ext>
                  </a:extLst>
                </a:gridCol>
                <a:gridCol w="4431207">
                  <a:extLst>
                    <a:ext uri="{9D8B030D-6E8A-4147-A177-3AD203B41FA5}">
                      <a16:colId xmlns:a16="http://schemas.microsoft.com/office/drawing/2014/main" val="20001"/>
                    </a:ext>
                  </a:extLst>
                </a:gridCol>
              </a:tblGrid>
              <a:tr h="457200">
                <a:tc>
                  <a:txBody>
                    <a:bodyPr/>
                    <a:lstStyle/>
                    <a:p>
                      <a:pPr>
                        <a:defRPr sz="1200">
                          <a:latin typeface="Century Gothic"/>
                        </a:defRPr>
                      </a:pPr>
                      <a:r>
                        <a:t>Reference</a:t>
                      </a:r>
                    </a:p>
                  </a:txBody>
                  <a:tcPr/>
                </a:tc>
                <a:tc>
                  <a:txBody>
                    <a:bodyPr/>
                    <a:lstStyle/>
                    <a:p>
                      <a:pPr>
                        <a:defRPr sz="1200">
                          <a:latin typeface="Century Gothic"/>
                        </a:defRPr>
                      </a:pPr>
                      <a:r>
                        <a:t>Application</a:t>
                      </a:r>
                    </a:p>
                  </a:txBody>
                  <a:tcPr/>
                </a:tc>
                <a:extLst>
                  <a:ext uri="{0D108BD9-81ED-4DB2-BD59-A6C34878D82A}">
                    <a16:rowId xmlns:a16="http://schemas.microsoft.com/office/drawing/2014/main" val="10000"/>
                  </a:ext>
                </a:extLst>
              </a:tr>
              <a:tr h="457200">
                <a:tc>
                  <a:txBody>
                    <a:bodyPr/>
                    <a:lstStyle/>
                    <a:p>
                      <a:pPr>
                        <a:defRPr sz="1200">
                          <a:latin typeface="Century Gothic"/>
                        </a:defRPr>
                      </a:pPr>
                      <a:r>
                        <a:rPr b="1"/>
                        <a:t>SANS 10400-L</a:t>
                      </a:r>
                    </a:p>
                  </a:txBody>
                  <a:tcPr/>
                </a:tc>
                <a:tc>
                  <a:txBody>
                    <a:bodyPr/>
                    <a:lstStyle/>
                    <a:p>
                      <a:pPr>
                        <a:defRPr sz="1200">
                          <a:latin typeface="Century Gothic"/>
                        </a:defRPr>
                      </a:pPr>
                      <a:r>
                        <a:t>Roof design and water discharge compliance</a:t>
                      </a:r>
                    </a:p>
                  </a:txBody>
                  <a:tcPr/>
                </a:tc>
                <a:extLst>
                  <a:ext uri="{0D108BD9-81ED-4DB2-BD59-A6C34878D82A}">
                    <a16:rowId xmlns:a16="http://schemas.microsoft.com/office/drawing/2014/main" val="10001"/>
                  </a:ext>
                </a:extLst>
              </a:tr>
              <a:tr h="457200">
                <a:tc>
                  <a:txBody>
                    <a:bodyPr/>
                    <a:lstStyle/>
                    <a:p>
                      <a:pPr>
                        <a:defRPr sz="1200">
                          <a:latin typeface="Century Gothic"/>
                        </a:defRPr>
                      </a:pPr>
                      <a:r>
                        <a:rPr b="1"/>
                        <a:t>SANS 204</a:t>
                      </a:r>
                    </a:p>
                  </a:txBody>
                  <a:tcPr/>
                </a:tc>
                <a:tc>
                  <a:txBody>
                    <a:bodyPr/>
                    <a:lstStyle/>
                    <a:p>
                      <a:pPr>
                        <a:defRPr sz="1200">
                          <a:latin typeface="Century Gothic"/>
                        </a:defRPr>
                      </a:pPr>
                      <a:r>
                        <a:t>Energy efficiency and thermal control</a:t>
                      </a:r>
                    </a:p>
                  </a:txBody>
                  <a:tcPr/>
                </a:tc>
                <a:extLst>
                  <a:ext uri="{0D108BD9-81ED-4DB2-BD59-A6C34878D82A}">
                    <a16:rowId xmlns:a16="http://schemas.microsoft.com/office/drawing/2014/main" val="10002"/>
                  </a:ext>
                </a:extLst>
              </a:tr>
              <a:tr h="457200">
                <a:tc>
                  <a:txBody>
                    <a:bodyPr/>
                    <a:lstStyle/>
                    <a:p>
                      <a:pPr>
                        <a:defRPr sz="1200">
                          <a:latin typeface="Century Gothic"/>
                        </a:defRPr>
                      </a:pPr>
                      <a:r>
                        <a:rPr b="1"/>
                        <a:t>SANS 10214</a:t>
                      </a:r>
                    </a:p>
                  </a:txBody>
                  <a:tcPr/>
                </a:tc>
                <a:tc>
                  <a:txBody>
                    <a:bodyPr/>
                    <a:lstStyle/>
                    <a:p>
                      <a:pPr>
                        <a:defRPr sz="1200">
                          <a:latin typeface="Century Gothic"/>
                        </a:defRPr>
                      </a:pPr>
                      <a:r>
                        <a:t>Safe access and fall protection on roofs</a:t>
                      </a:r>
                    </a:p>
                  </a:txBody>
                  <a:tcPr/>
                </a:tc>
                <a:extLst>
                  <a:ext uri="{0D108BD9-81ED-4DB2-BD59-A6C34878D82A}">
                    <a16:rowId xmlns:a16="http://schemas.microsoft.com/office/drawing/2014/main" val="10003"/>
                  </a:ext>
                </a:extLst>
              </a:tr>
              <a:tr h="457200">
                <a:tc>
                  <a:txBody>
                    <a:bodyPr/>
                    <a:lstStyle/>
                    <a:p>
                      <a:pPr>
                        <a:defRPr sz="1200">
                          <a:latin typeface="Century Gothic"/>
                        </a:defRPr>
                      </a:pPr>
                      <a:r>
                        <a:rPr b="1"/>
                        <a:t>OHS Act</a:t>
                      </a:r>
                    </a:p>
                  </a:txBody>
                  <a:tcPr/>
                </a:tc>
                <a:tc>
                  <a:txBody>
                    <a:bodyPr/>
                    <a:lstStyle/>
                    <a:p>
                      <a:pPr>
                        <a:defRPr sz="1200">
                          <a:latin typeface="Century Gothic"/>
                        </a:defRPr>
                      </a:pPr>
                      <a:r>
                        <a:t>Maintenance and access safety regulations</a:t>
                      </a:r>
                    </a:p>
                  </a:txBody>
                  <a:tcPr/>
                </a:tc>
                <a:extLst>
                  <a:ext uri="{0D108BD9-81ED-4DB2-BD59-A6C34878D82A}">
                    <a16:rowId xmlns:a16="http://schemas.microsoft.com/office/drawing/2014/main" val="10004"/>
                  </a:ext>
                </a:extLst>
              </a:tr>
              <a:tr h="457200">
                <a:tc>
                  <a:txBody>
                    <a:bodyPr/>
                    <a:lstStyle/>
                    <a:p>
                      <a:pPr>
                        <a:defRPr sz="1200">
                          <a:latin typeface="Century Gothic"/>
                        </a:defRPr>
                      </a:pPr>
                      <a:r>
                        <a:rPr b="1"/>
                        <a:t>Asbestos Abatement Regulations (2020)</a:t>
                      </a:r>
                    </a:p>
                  </a:txBody>
                  <a:tcPr/>
                </a:tc>
                <a:tc>
                  <a:txBody>
                    <a:bodyPr/>
                    <a:lstStyle/>
                    <a:p>
                      <a:pPr>
                        <a:defRPr sz="1200">
                          <a:latin typeface="Century Gothic"/>
                        </a:defRPr>
                      </a:pPr>
                      <a:r>
                        <a:t>Management and removal of asbestos materials</a:t>
                      </a:r>
                    </a:p>
                  </a:txBody>
                  <a:tcPr/>
                </a:tc>
                <a:extLst>
                  <a:ext uri="{0D108BD9-81ED-4DB2-BD59-A6C34878D82A}">
                    <a16:rowId xmlns:a16="http://schemas.microsoft.com/office/drawing/2014/main" val="10005"/>
                  </a:ext>
                </a:extLst>
              </a:tr>
              <a:tr h="457200">
                <a:tc>
                  <a:txBody>
                    <a:bodyPr/>
                    <a:lstStyle/>
                    <a:p>
                      <a:pPr>
                        <a:defRPr sz="1200">
                          <a:latin typeface="Century Gothic"/>
                        </a:defRPr>
                      </a:pPr>
                      <a:r>
                        <a:rPr b="1"/>
                        <a:t>National Core Standards</a:t>
                      </a:r>
                    </a:p>
                  </a:txBody>
                  <a:tcPr/>
                </a:tc>
                <a:tc>
                  <a:txBody>
                    <a:bodyPr/>
                    <a:lstStyle/>
                    <a:p>
                      <a:pPr>
                        <a:defRPr sz="1200">
                          <a:latin typeface="Century Gothic"/>
                        </a:defRPr>
                      </a:pPr>
                      <a:r>
                        <a:t>Functional and safe healthcare environment</a:t>
                      </a:r>
                    </a:p>
                  </a:txBody>
                  <a:tcPr/>
                </a:tc>
                <a:extLst>
                  <a:ext uri="{0D108BD9-81ED-4DB2-BD59-A6C34878D82A}">
                    <a16:rowId xmlns:a16="http://schemas.microsoft.com/office/drawing/2014/main" val="10006"/>
                  </a:ext>
                </a:extLst>
              </a:tr>
              <a:tr h="457200">
                <a:tc>
                  <a:txBody>
                    <a:bodyPr/>
                    <a:lstStyle/>
                    <a:p>
                      <a:pPr>
                        <a:defRPr sz="1200">
                          <a:latin typeface="Century Gothic"/>
                        </a:defRPr>
                      </a:pPr>
                      <a:r>
                        <a:rPr b="1"/>
                        <a:t>NDOH IUSS Guidelines</a:t>
                      </a:r>
                    </a:p>
                  </a:txBody>
                  <a:tcPr/>
                </a:tc>
                <a:tc>
                  <a:txBody>
                    <a:bodyPr/>
                    <a:lstStyle/>
                    <a:p>
                      <a:pPr>
                        <a:defRPr sz="1200">
                          <a:latin typeface="Century Gothic"/>
                        </a:defRPr>
                      </a:pPr>
                      <a:r>
                        <a:t>Healthcare infrastructure design alignment</a:t>
                      </a:r>
                    </a:p>
                  </a:txBody>
                  <a:tcPr/>
                </a:tc>
                <a:extLst>
                  <a:ext uri="{0D108BD9-81ED-4DB2-BD59-A6C34878D82A}">
                    <a16:rowId xmlns:a16="http://schemas.microsoft.com/office/drawing/2014/main" val="10007"/>
                  </a:ext>
                </a:extLst>
              </a:tr>
              <a:tr h="457200">
                <a:tc>
                  <a:txBody>
                    <a:bodyPr/>
                    <a:lstStyle/>
                    <a:p>
                      <a:pPr>
                        <a:defRPr sz="1200">
                          <a:latin typeface="Century Gothic"/>
                        </a:defRPr>
                      </a:pPr>
                      <a:r>
                        <a:rPr b="1"/>
                        <a:t>NHRA (Act 25 of 1999)</a:t>
                      </a:r>
                    </a:p>
                  </a:txBody>
                  <a:tcPr/>
                </a:tc>
                <a:tc>
                  <a:txBody>
                    <a:bodyPr/>
                    <a:lstStyle/>
                    <a:p>
                      <a:pPr>
                        <a:defRPr sz="1200">
                          <a:latin typeface="Century Gothic"/>
                        </a:defRPr>
                      </a:pPr>
                      <a:r>
                        <a:t>Heritage structure modification approvals</a:t>
                      </a:r>
                    </a:p>
                  </a:txBody>
                  <a:tcPr/>
                </a:tc>
                <a:extLst>
                  <a:ext uri="{0D108BD9-81ED-4DB2-BD59-A6C34878D82A}">
                    <a16:rowId xmlns:a16="http://schemas.microsoft.com/office/drawing/2014/main" val="10008"/>
                  </a:ext>
                </a:extLst>
              </a:tr>
              <a:tr h="457200">
                <a:tc>
                  <a:txBody>
                    <a:bodyPr/>
                    <a:lstStyle/>
                    <a:p>
                      <a:pPr>
                        <a:defRPr sz="1200">
                          <a:latin typeface="Century Gothic"/>
                        </a:defRPr>
                      </a:pPr>
                      <a:r>
                        <a:rPr b="1"/>
                        <a:t>Local climat</a:t>
                      </a:r>
                      <a:r>
                        <a:rPr lang="en-US" b="1"/>
                        <a:t>ic</a:t>
                      </a:r>
                      <a:r>
                        <a:rPr b="1"/>
                        <a:t> data</a:t>
                      </a:r>
                    </a:p>
                  </a:txBody>
                  <a:tcPr/>
                </a:tc>
                <a:tc>
                  <a:txBody>
                    <a:bodyPr/>
                    <a:lstStyle/>
                    <a:p>
                      <a:pPr>
                        <a:defRPr sz="1200">
                          <a:latin typeface="Century Gothic"/>
                        </a:defRPr>
                      </a:pPr>
                      <a:r>
                        <a:t>Rainfall and wind loading calculations</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517853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p:cNvSpPr>
            <a:spLocks noGrp="1"/>
          </p:cNvSpPr>
          <p:nvPr>
            <p:ph type="title"/>
          </p:nvPr>
        </p:nvSpPr>
        <p:spPr>
          <a:xfrm>
            <a:off x="284913" y="200527"/>
            <a:ext cx="11462940" cy="559256"/>
          </a:xfrm>
        </p:spPr>
        <p:txBody>
          <a:bodyPr/>
          <a:lstStyle/>
          <a:p>
            <a:r>
              <a:rPr lang="en-ZA"/>
              <a:t>Design Quality Oversight - Design Oversight Practical 02</a:t>
            </a:r>
          </a:p>
        </p:txBody>
      </p:sp>
      <p:sp>
        <p:nvSpPr>
          <p:cNvPr id="5" name="Freeform 2">
            <a:extLst>
              <a:ext uri="{FF2B5EF4-FFF2-40B4-BE49-F238E27FC236}">
                <a16:creationId xmlns:a16="http://schemas.microsoft.com/office/drawing/2014/main" id="{5BCA8258-7783-4575-AF3A-5EA2CDE1F2C4}"/>
              </a:ext>
            </a:extLst>
          </p:cNvPr>
          <p:cNvSpPr/>
          <p:nvPr/>
        </p:nvSpPr>
        <p:spPr>
          <a:xfrm>
            <a:off x="4483157" y="2805998"/>
            <a:ext cx="2723004" cy="1789241"/>
          </a:xfrm>
          <a:custGeom>
            <a:avLst/>
            <a:gdLst/>
            <a:ahLst/>
            <a:cxnLst/>
            <a:rect l="l" t="t" r="r" b="b"/>
            <a:pathLst>
              <a:path w="1905000" h="1251744">
                <a:moveTo>
                  <a:pt x="0" y="0"/>
                </a:moveTo>
                <a:lnTo>
                  <a:pt x="1905000" y="0"/>
                </a:lnTo>
                <a:lnTo>
                  <a:pt x="1905000" y="1251744"/>
                </a:lnTo>
                <a:lnTo>
                  <a:pt x="0" y="12517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6" name="Text Placeholder 6">
            <a:extLst>
              <a:ext uri="{FF2B5EF4-FFF2-40B4-BE49-F238E27FC236}">
                <a16:creationId xmlns:a16="http://schemas.microsoft.com/office/drawing/2014/main" id="{E2047192-5775-430C-A086-618488946C39}"/>
              </a:ext>
            </a:extLst>
          </p:cNvPr>
          <p:cNvSpPr txBox="1">
            <a:spLocks/>
          </p:cNvSpPr>
          <p:nvPr/>
        </p:nvSpPr>
        <p:spPr>
          <a:xfrm>
            <a:off x="1195472" y="1435257"/>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5"/>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base"/>
            <a:r>
              <a:rPr lang="en-US" sz="1400">
                <a:solidFill>
                  <a:schemeClr val="accent3"/>
                </a:solidFill>
              </a:rPr>
              <a:t>CASE STUDY 01</a:t>
            </a:r>
            <a:endParaRPr lang="en-US" sz="1400" b="0">
              <a:latin typeface="Century Gothic"/>
            </a:endParaRPr>
          </a:p>
          <a:p>
            <a:pPr algn="ctr">
              <a:spcBef>
                <a:spcPts val="0"/>
              </a:spcBef>
            </a:pPr>
            <a:r>
              <a:rPr lang="en-US"/>
              <a:t>MITCHELLS PLAIN HOSPITAL ROOF REPORT</a:t>
            </a:r>
          </a:p>
          <a:p>
            <a:pPr>
              <a:spcBef>
                <a:spcPts val="0"/>
              </a:spcBef>
            </a:pPr>
            <a:endParaRPr lang="en-US" sz="1400"/>
          </a:p>
          <a:p>
            <a:pPr algn="ctr">
              <a:spcBef>
                <a:spcPts val="0"/>
              </a:spcBef>
            </a:pPr>
            <a:r>
              <a:rPr lang="en-US" sz="1400" b="0">
                <a:ea typeface="MS Mincho" panose="02020609040205080304" pitchFamily="49" charset="-128"/>
                <a:cs typeface="Times New Roman" panose="02020603050405020304" pitchFamily="18" charset="0"/>
              </a:rPr>
              <a:t>A </a:t>
            </a:r>
            <a:r>
              <a:rPr lang="en-US" sz="1400">
                <a:ea typeface="MS Mincho" panose="02020609040205080304" pitchFamily="49" charset="-128"/>
                <a:cs typeface="Times New Roman" panose="02020603050405020304" pitchFamily="18" charset="0"/>
              </a:rPr>
              <a:t>Multi – Disciplinary practical evaluation </a:t>
            </a:r>
            <a:r>
              <a:rPr lang="en-US" sz="1400" b="0">
                <a:ea typeface="MS Mincho" panose="02020609040205080304" pitchFamily="49" charset="-128"/>
                <a:cs typeface="Times New Roman" panose="02020603050405020304" pitchFamily="18" charset="0"/>
              </a:rPr>
              <a:t>of existing roof systems and insights for application in the design oversight process.</a:t>
            </a:r>
            <a:endParaRPr lang="en-US" sz="1400"/>
          </a:p>
          <a:p>
            <a:pPr algn="just">
              <a:spcBef>
                <a:spcPts val="0"/>
              </a:spcBef>
            </a:pPr>
            <a:endParaRPr lang="en-US" sz="1400"/>
          </a:p>
          <a:p>
            <a:endParaRPr lang="en-US" sz="1100" b="0">
              <a:latin typeface="Century Gothic"/>
            </a:endParaRPr>
          </a:p>
        </p:txBody>
      </p:sp>
      <p:sp>
        <p:nvSpPr>
          <p:cNvPr id="2" name="Rectangle 1">
            <a:extLst>
              <a:ext uri="{FF2B5EF4-FFF2-40B4-BE49-F238E27FC236}">
                <a16:creationId xmlns:a16="http://schemas.microsoft.com/office/drawing/2014/main" id="{F9E34D95-1E7F-4F26-9EFB-BC53089C9443}"/>
              </a:ext>
            </a:extLst>
          </p:cNvPr>
          <p:cNvSpPr/>
          <p:nvPr/>
        </p:nvSpPr>
        <p:spPr>
          <a:xfrm>
            <a:off x="3023330" y="4595239"/>
            <a:ext cx="5646097" cy="369332"/>
          </a:xfrm>
          <a:prstGeom prst="rect">
            <a:avLst/>
          </a:prstGeom>
        </p:spPr>
        <p:txBody>
          <a:bodyPr wrap="none">
            <a:spAutoFit/>
          </a:bodyPr>
          <a:lstStyle/>
          <a:p>
            <a:r>
              <a:rPr lang="en-US" b="1">
                <a:solidFill>
                  <a:schemeClr val="accent3"/>
                </a:solidFill>
              </a:rPr>
              <a:t>PRACTICAL APPLICATION AND LESSONS LEARNT!!!!</a:t>
            </a:r>
            <a:endParaRPr lang="en-US" b="1"/>
          </a:p>
        </p:txBody>
      </p:sp>
    </p:spTree>
    <p:extLst>
      <p:ext uri="{BB962C8B-B14F-4D97-AF65-F5344CB8AC3E}">
        <p14:creationId xmlns:p14="http://schemas.microsoft.com/office/powerpoint/2010/main" val="2850482714"/>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748610C-9F55-3852-4CDF-651DA04A41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0DDFB5-8580-2DD9-9A23-861432B08B05}"/>
              </a:ext>
            </a:extLst>
          </p:cNvPr>
          <p:cNvSpPr>
            <a:spLocks noGrp="1"/>
          </p:cNvSpPr>
          <p:nvPr>
            <p:ph type="title"/>
          </p:nvPr>
        </p:nvSpPr>
        <p:spPr>
          <a:xfrm>
            <a:off x="284913" y="200527"/>
            <a:ext cx="11462940" cy="559256"/>
          </a:xfrm>
        </p:spPr>
        <p:txBody>
          <a:bodyPr/>
          <a:lstStyle/>
          <a:p>
            <a:r>
              <a:rPr lang="en-US"/>
              <a:t>C</a:t>
            </a:r>
            <a:r>
              <a:rPr lang="en-ZA"/>
              <a:t>ase Study 1</a:t>
            </a:r>
          </a:p>
        </p:txBody>
      </p:sp>
      <p:pic>
        <p:nvPicPr>
          <p:cNvPr id="3" name="Picture 2" descr="A large field of plants with buildings in the background&#10;&#10;AI-generated content may be incorrect.">
            <a:extLst>
              <a:ext uri="{FF2B5EF4-FFF2-40B4-BE49-F238E27FC236}">
                <a16:creationId xmlns:a16="http://schemas.microsoft.com/office/drawing/2014/main" id="{B9F20438-1477-018E-6984-A215D49F3D80}"/>
              </a:ext>
            </a:extLst>
          </p:cNvPr>
          <p:cNvPicPr>
            <a:picLocks noChangeAspect="1"/>
          </p:cNvPicPr>
          <p:nvPr/>
        </p:nvPicPr>
        <p:blipFill>
          <a:blip r:embed="rId3" cstate="print">
            <a:extLst>
              <a:ext uri="{28A0092B-C50C-407E-A947-70E740481C1C}">
                <a14:useLocalDpi xmlns:a14="http://schemas.microsoft.com/office/drawing/2010/main" val="0"/>
              </a:ext>
            </a:extLst>
          </a:blip>
          <a:srcRect t="11541" b="13334"/>
          <a:stretch>
            <a:fillRect/>
          </a:stretch>
        </p:blipFill>
        <p:spPr>
          <a:xfrm>
            <a:off x="952500" y="1170039"/>
            <a:ext cx="10287000" cy="5152103"/>
          </a:xfrm>
          <a:prstGeom prst="rect">
            <a:avLst/>
          </a:prstGeom>
        </p:spPr>
      </p:pic>
      <p:sp>
        <p:nvSpPr>
          <p:cNvPr id="6" name="Text Placeholder 6">
            <a:extLst>
              <a:ext uri="{FF2B5EF4-FFF2-40B4-BE49-F238E27FC236}">
                <a16:creationId xmlns:a16="http://schemas.microsoft.com/office/drawing/2014/main" id="{B714A81E-DD6D-CCFE-BFED-4ABC9B191EE6}"/>
              </a:ext>
            </a:extLst>
          </p:cNvPr>
          <p:cNvSpPr txBox="1">
            <a:spLocks/>
          </p:cNvSpPr>
          <p:nvPr/>
        </p:nvSpPr>
        <p:spPr>
          <a:xfrm>
            <a:off x="1115855" y="970501"/>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algn="ctr">
              <a:spcBef>
                <a:spcPts val="0"/>
              </a:spcBef>
            </a:pPr>
            <a:r>
              <a:rPr lang="en-ZA" sz="2400">
                <a:solidFill>
                  <a:schemeClr val="bg1"/>
                </a:solidFill>
              </a:rPr>
              <a:t>Mitchell’s Plain Hospital: Roof Leaks Preliminary Inspections</a:t>
            </a:r>
          </a:p>
          <a:p>
            <a:pPr>
              <a:spcBef>
                <a:spcPts val="0"/>
              </a:spcBef>
            </a:pPr>
            <a:endParaRPr lang="en-ZA" sz="800">
              <a:solidFill>
                <a:schemeClr val="bg1"/>
              </a:solidFill>
            </a:endParaRPr>
          </a:p>
          <a:p>
            <a:pPr algn="ctr">
              <a:spcBef>
                <a:spcPts val="0"/>
              </a:spcBef>
            </a:pPr>
            <a:r>
              <a:rPr lang="en-ZA">
                <a:solidFill>
                  <a:schemeClr val="bg1"/>
                </a:solidFill>
              </a:rPr>
              <a:t>12 December 2024 </a:t>
            </a:r>
            <a:r>
              <a:rPr lang="en-ZA" b="0">
                <a:solidFill>
                  <a:schemeClr val="bg1"/>
                </a:solidFill>
              </a:rPr>
              <a:t>and</a:t>
            </a:r>
            <a:r>
              <a:rPr lang="en-ZA">
                <a:solidFill>
                  <a:schemeClr val="bg1"/>
                </a:solidFill>
              </a:rPr>
              <a:t> 12 February 2025: Dry season</a:t>
            </a:r>
          </a:p>
          <a:p>
            <a:pPr>
              <a:spcBef>
                <a:spcPts val="0"/>
              </a:spcBef>
            </a:pPr>
            <a:endParaRPr lang="en-ZA" sz="800">
              <a:solidFill>
                <a:schemeClr val="bg1"/>
              </a:solidFill>
            </a:endParaRPr>
          </a:p>
          <a:p>
            <a:pPr lvl="2"/>
            <a:r>
              <a:rPr lang="en-ZA" b="1">
                <a:solidFill>
                  <a:schemeClr val="bg1"/>
                </a:solidFill>
              </a:rPr>
              <a:t>Waldo Newman</a:t>
            </a:r>
            <a:r>
              <a:rPr lang="en-ZA">
                <a:solidFill>
                  <a:schemeClr val="bg1"/>
                </a:solidFill>
              </a:rPr>
              <a:t>: Production Civil/Structural Engineer</a:t>
            </a:r>
          </a:p>
          <a:p>
            <a:pPr lvl="2"/>
            <a:r>
              <a:rPr lang="en-ZA" b="1">
                <a:solidFill>
                  <a:schemeClr val="bg1"/>
                </a:solidFill>
              </a:rPr>
              <a:t>Cornelia McEnery-Hayes</a:t>
            </a:r>
            <a:r>
              <a:rPr lang="en-ZA">
                <a:solidFill>
                  <a:schemeClr val="bg1"/>
                </a:solidFill>
              </a:rPr>
              <a:t>: Chief Architect</a:t>
            </a:r>
          </a:p>
          <a:p>
            <a:pPr lvl="2"/>
            <a:r>
              <a:rPr lang="en-ZA" b="1">
                <a:solidFill>
                  <a:schemeClr val="bg1"/>
                </a:solidFill>
              </a:rPr>
              <a:t>Aashieka Jabaar</a:t>
            </a:r>
            <a:r>
              <a:rPr lang="en-ZA">
                <a:solidFill>
                  <a:schemeClr val="bg1"/>
                </a:solidFill>
              </a:rPr>
              <a:t>: Control Works Inspector</a:t>
            </a:r>
          </a:p>
          <a:p>
            <a:pPr lvl="2"/>
            <a:r>
              <a:rPr lang="en-ZA" b="1">
                <a:solidFill>
                  <a:schemeClr val="bg1"/>
                </a:solidFill>
              </a:rPr>
              <a:t>Bulelwa Nontolwana: </a:t>
            </a:r>
            <a:r>
              <a:rPr lang="en-ZA">
                <a:solidFill>
                  <a:schemeClr val="bg1"/>
                </a:solidFill>
              </a:rPr>
              <a:t>Chief Works - Inspector </a:t>
            </a:r>
          </a:p>
          <a:p>
            <a:pPr lvl="2"/>
            <a:r>
              <a:rPr lang="en-ZA" b="1">
                <a:solidFill>
                  <a:schemeClr val="bg1"/>
                </a:solidFill>
              </a:rPr>
              <a:t>Nazeem Hermans</a:t>
            </a:r>
            <a:r>
              <a:rPr lang="en-ZA">
                <a:solidFill>
                  <a:schemeClr val="bg1"/>
                </a:solidFill>
              </a:rPr>
              <a:t>: Artisan Chief MPH</a:t>
            </a:r>
          </a:p>
          <a:p>
            <a:endParaRPr lang="en-US" sz="1100" b="0">
              <a:latin typeface="Century Gothic"/>
            </a:endParaRPr>
          </a:p>
        </p:txBody>
      </p:sp>
    </p:spTree>
    <p:extLst>
      <p:ext uri="{BB962C8B-B14F-4D97-AF65-F5344CB8AC3E}">
        <p14:creationId xmlns:p14="http://schemas.microsoft.com/office/powerpoint/2010/main" val="60072246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1839D9F-E15B-9F08-3A26-02CEBBEEDDFB}"/>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10AE56B0-AC2D-C4B8-8405-5E4E0F545110}"/>
              </a:ext>
            </a:extLst>
          </p:cNvPr>
          <p:cNvSpPr txBox="1">
            <a:spLocks/>
          </p:cNvSpPr>
          <p:nvPr/>
        </p:nvSpPr>
        <p:spPr>
          <a:xfrm>
            <a:off x="1115855" y="970501"/>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a:t>Final completion: 24 July 2014 </a:t>
            </a:r>
          </a:p>
          <a:p>
            <a:endParaRPr lang="en-ZA"/>
          </a:p>
          <a:p>
            <a:r>
              <a:rPr lang="en-ZA"/>
              <a:t>Latent defect period expired: 23 July 2024 </a:t>
            </a:r>
          </a:p>
          <a:p>
            <a:endParaRPr lang="en-ZA"/>
          </a:p>
          <a:p>
            <a:r>
              <a:rPr lang="en-ZA"/>
              <a:t>Infrastructure failure issues rectified by WCDHW Engineering contractor in 2024</a:t>
            </a:r>
          </a:p>
          <a:p>
            <a:pPr marL="285750" indent="-285750">
              <a:buFont typeface="Arial" panose="020B0604020202020204" pitchFamily="34" charset="0"/>
              <a:buChar char="•"/>
            </a:pPr>
            <a:r>
              <a:rPr lang="en-ZA" b="0"/>
              <a:t>Water proofing on flat roofs.</a:t>
            </a:r>
          </a:p>
          <a:p>
            <a:pPr marL="285750" lvl="0" indent="-285750">
              <a:buFont typeface="Arial" panose="020B0604020202020204" pitchFamily="34" charset="0"/>
              <a:buChar char="•"/>
            </a:pPr>
            <a:r>
              <a:rPr lang="en-ZA" b="0"/>
              <a:t>Cleaning &amp; installing new full bores. </a:t>
            </a:r>
          </a:p>
          <a:p>
            <a:pPr marL="285750" lvl="0" indent="-285750">
              <a:buFont typeface="Arial" panose="020B0604020202020204" pitchFamily="34" charset="0"/>
              <a:buChar char="•"/>
            </a:pPr>
            <a:r>
              <a:rPr lang="en-ZA" b="0"/>
              <a:t>Skylight waterproofing. </a:t>
            </a:r>
          </a:p>
          <a:p>
            <a:pPr marL="285750" lvl="0" indent="-285750">
              <a:buFont typeface="Arial" panose="020B0604020202020204" pitchFamily="34" charset="0"/>
              <a:buChar char="•"/>
            </a:pPr>
            <a:r>
              <a:rPr lang="en-ZA" b="0"/>
              <a:t>Lighting &amp; ceiling at Emergency Centre.</a:t>
            </a:r>
          </a:p>
          <a:p>
            <a:pPr marL="285750" lvl="0" indent="-285750">
              <a:buFont typeface="Arial" panose="020B0604020202020204" pitchFamily="34" charset="0"/>
              <a:buChar char="•"/>
            </a:pPr>
            <a:r>
              <a:rPr lang="en-ZA" b="0"/>
              <a:t>Front door servicing at Emergency Centre.</a:t>
            </a:r>
          </a:p>
          <a:p>
            <a:pPr marL="285750" lvl="0" indent="-285750">
              <a:buFont typeface="Arial" panose="020B0604020202020204" pitchFamily="34" charset="0"/>
              <a:buChar char="•"/>
            </a:pPr>
            <a:r>
              <a:rPr lang="en-ZA" b="0"/>
              <a:t>Bumper rails covering.</a:t>
            </a:r>
          </a:p>
          <a:p>
            <a:pPr marL="285750" lvl="0" indent="-285750">
              <a:buFont typeface="Arial" panose="020B0604020202020204" pitchFamily="34" charset="0"/>
              <a:buChar char="•"/>
            </a:pPr>
            <a:r>
              <a:rPr lang="en-ZA" b="0"/>
              <a:t>Vinyl in patches. </a:t>
            </a:r>
          </a:p>
          <a:p>
            <a:pPr marL="285750" lvl="0" indent="-285750">
              <a:buFont typeface="Arial" panose="020B0604020202020204" pitchFamily="34" charset="0"/>
              <a:buChar char="•"/>
            </a:pPr>
            <a:r>
              <a:rPr lang="en-ZA" b="0"/>
              <a:t>Window servicing. </a:t>
            </a:r>
          </a:p>
          <a:p>
            <a:pPr marL="285750" lvl="0" indent="-285750">
              <a:buFont typeface="Arial" panose="020B0604020202020204" pitchFamily="34" charset="0"/>
              <a:buChar char="•"/>
            </a:pPr>
            <a:r>
              <a:rPr lang="en-ZA" b="0"/>
              <a:t>Painting &amp; servicing of doors</a:t>
            </a:r>
          </a:p>
          <a:p>
            <a:pPr marL="285750" lvl="0" indent="-285750">
              <a:buFont typeface="Arial" panose="020B0604020202020204" pitchFamily="34" charset="0"/>
              <a:buChar char="•"/>
            </a:pPr>
            <a:r>
              <a:rPr lang="en-ZA" b="0"/>
              <a:t>Aluminium Gutters.</a:t>
            </a:r>
          </a:p>
          <a:p>
            <a:endParaRPr lang="en-ZA"/>
          </a:p>
        </p:txBody>
      </p:sp>
      <p:sp>
        <p:nvSpPr>
          <p:cNvPr id="5" name="Title 3">
            <a:extLst>
              <a:ext uri="{FF2B5EF4-FFF2-40B4-BE49-F238E27FC236}">
                <a16:creationId xmlns:a16="http://schemas.microsoft.com/office/drawing/2014/main" id="{26EAF3D4-FF32-9820-8ED8-CDC146CB46AB}"/>
              </a:ext>
            </a:extLst>
          </p:cNvPr>
          <p:cNvSpPr>
            <a:spLocks noGrp="1"/>
          </p:cNvSpPr>
          <p:nvPr>
            <p:ph type="title"/>
          </p:nvPr>
        </p:nvSpPr>
        <p:spPr>
          <a:xfrm>
            <a:off x="284913" y="200527"/>
            <a:ext cx="11462940" cy="559256"/>
          </a:xfrm>
        </p:spPr>
        <p:txBody>
          <a:bodyPr/>
          <a:lstStyle/>
          <a:p>
            <a:r>
              <a:rPr lang="en-ZA"/>
              <a:t>Mitchell’s Plain Hospital</a:t>
            </a:r>
          </a:p>
        </p:txBody>
      </p:sp>
    </p:spTree>
    <p:extLst>
      <p:ext uri="{BB962C8B-B14F-4D97-AF65-F5344CB8AC3E}">
        <p14:creationId xmlns:p14="http://schemas.microsoft.com/office/powerpoint/2010/main" val="128963058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F7AA29F-1683-744E-35CB-043CB4DAC7DA}"/>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E3F933D3-3378-1AFA-1BB3-B8A450FA26CA}"/>
              </a:ext>
            </a:extLst>
          </p:cNvPr>
          <p:cNvSpPr>
            <a:spLocks noGrp="1"/>
          </p:cNvSpPr>
          <p:nvPr>
            <p:ph type="title"/>
          </p:nvPr>
        </p:nvSpPr>
        <p:spPr>
          <a:xfrm>
            <a:off x="284913" y="200527"/>
            <a:ext cx="11462940" cy="559256"/>
          </a:xfrm>
        </p:spPr>
        <p:txBody>
          <a:bodyPr/>
          <a:lstStyle/>
          <a:p>
            <a:r>
              <a:rPr lang="en-ZA"/>
              <a:t>Mitchell’s Plain Hospital</a:t>
            </a:r>
          </a:p>
        </p:txBody>
      </p:sp>
      <p:grpSp>
        <p:nvGrpSpPr>
          <p:cNvPr id="30" name="Group 29">
            <a:extLst>
              <a:ext uri="{FF2B5EF4-FFF2-40B4-BE49-F238E27FC236}">
                <a16:creationId xmlns:a16="http://schemas.microsoft.com/office/drawing/2014/main" id="{7BEDD7BC-01BC-F40F-C52B-8357AB84971B}"/>
              </a:ext>
            </a:extLst>
          </p:cNvPr>
          <p:cNvGrpSpPr/>
          <p:nvPr/>
        </p:nvGrpSpPr>
        <p:grpSpPr>
          <a:xfrm>
            <a:off x="284913" y="1399057"/>
            <a:ext cx="5991064" cy="5258416"/>
            <a:chOff x="284913" y="1399057"/>
            <a:chExt cx="5991064" cy="5258416"/>
          </a:xfrm>
        </p:grpSpPr>
        <p:sp>
          <p:nvSpPr>
            <p:cNvPr id="14" name="Rectangle 13">
              <a:extLst>
                <a:ext uri="{FF2B5EF4-FFF2-40B4-BE49-F238E27FC236}">
                  <a16:creationId xmlns:a16="http://schemas.microsoft.com/office/drawing/2014/main" id="{1B62EBE6-3A9D-2AA0-28EE-CEA50E9D6FBA}"/>
                </a:ext>
              </a:extLst>
            </p:cNvPr>
            <p:cNvSpPr/>
            <p:nvPr/>
          </p:nvSpPr>
          <p:spPr>
            <a:xfrm>
              <a:off x="2195008" y="5571049"/>
              <a:ext cx="1175925" cy="8993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pic>
          <p:nvPicPr>
            <p:cNvPr id="15" name="Picture 14">
              <a:extLst>
                <a:ext uri="{FF2B5EF4-FFF2-40B4-BE49-F238E27FC236}">
                  <a16:creationId xmlns:a16="http://schemas.microsoft.com/office/drawing/2014/main" id="{4FCAB624-4DC2-F225-8CA5-8333217BB336}"/>
                </a:ext>
              </a:extLst>
            </p:cNvPr>
            <p:cNvPicPr>
              <a:picLocks noChangeAspect="1"/>
            </p:cNvPicPr>
            <p:nvPr/>
          </p:nvPicPr>
          <p:blipFill rotWithShape="1">
            <a:blip r:embed="rId3">
              <a:grayscl/>
              <a:extLst>
                <a:ext uri="{28A0092B-C50C-407E-A947-70E740481C1C}">
                  <a14:useLocalDpi xmlns:a14="http://schemas.microsoft.com/office/drawing/2010/main"/>
                </a:ext>
              </a:extLst>
            </a:blip>
            <a:srcRect l="26890" t="11853" b="15097"/>
            <a:stretch>
              <a:fillRect/>
            </a:stretch>
          </p:blipFill>
          <p:spPr>
            <a:xfrm>
              <a:off x="284913" y="1399057"/>
              <a:ext cx="5991064" cy="5258416"/>
            </a:xfrm>
            <a:prstGeom prst="rect">
              <a:avLst/>
            </a:prstGeom>
          </p:spPr>
        </p:pic>
        <p:sp>
          <p:nvSpPr>
            <p:cNvPr id="18" name="Rectangle 17">
              <a:extLst>
                <a:ext uri="{FF2B5EF4-FFF2-40B4-BE49-F238E27FC236}">
                  <a16:creationId xmlns:a16="http://schemas.microsoft.com/office/drawing/2014/main" id="{ED028E47-820D-503A-36C4-E073766F6496}"/>
                </a:ext>
              </a:extLst>
            </p:cNvPr>
            <p:cNvSpPr/>
            <p:nvPr/>
          </p:nvSpPr>
          <p:spPr>
            <a:xfrm>
              <a:off x="2803932" y="2632160"/>
              <a:ext cx="281241" cy="495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19" name="Rectangle 18">
              <a:extLst>
                <a:ext uri="{FF2B5EF4-FFF2-40B4-BE49-F238E27FC236}">
                  <a16:creationId xmlns:a16="http://schemas.microsoft.com/office/drawing/2014/main" id="{32189A86-90F2-F5A9-47CD-83730E3C36DF}"/>
                </a:ext>
              </a:extLst>
            </p:cNvPr>
            <p:cNvSpPr/>
            <p:nvPr/>
          </p:nvSpPr>
          <p:spPr>
            <a:xfrm>
              <a:off x="3535680" y="4523076"/>
              <a:ext cx="154940" cy="285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20" name="Rectangle 19">
              <a:extLst>
                <a:ext uri="{FF2B5EF4-FFF2-40B4-BE49-F238E27FC236}">
                  <a16:creationId xmlns:a16="http://schemas.microsoft.com/office/drawing/2014/main" id="{7E1EA048-6A0D-6173-6FA4-A58F341A4914}"/>
                </a:ext>
              </a:extLst>
            </p:cNvPr>
            <p:cNvSpPr/>
            <p:nvPr/>
          </p:nvSpPr>
          <p:spPr>
            <a:xfrm>
              <a:off x="1366520" y="2684849"/>
              <a:ext cx="157480" cy="180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pic>
          <p:nvPicPr>
            <p:cNvPr id="28" name="Picture 27">
              <a:extLst>
                <a:ext uri="{FF2B5EF4-FFF2-40B4-BE49-F238E27FC236}">
                  <a16:creationId xmlns:a16="http://schemas.microsoft.com/office/drawing/2014/main" id="{9CAFEEDE-E67C-C869-2CF4-749B84F60FE0}"/>
                </a:ext>
              </a:extLst>
            </p:cNvPr>
            <p:cNvPicPr>
              <a:picLocks noChangeAspect="1"/>
            </p:cNvPicPr>
            <p:nvPr/>
          </p:nvPicPr>
          <p:blipFill>
            <a:blip r:embed="rId4"/>
            <a:srcRect l="344" t="95515" r="94169"/>
            <a:stretch>
              <a:fillRect/>
            </a:stretch>
          </p:blipFill>
          <p:spPr>
            <a:xfrm rot="16200000">
              <a:off x="5499386" y="6079381"/>
              <a:ext cx="534497" cy="499502"/>
            </a:xfrm>
            <a:prstGeom prst="rect">
              <a:avLst/>
            </a:prstGeom>
          </p:spPr>
        </p:pic>
      </p:grpSp>
      <p:sp>
        <p:nvSpPr>
          <p:cNvPr id="31" name="Text Placeholder 6">
            <a:extLst>
              <a:ext uri="{FF2B5EF4-FFF2-40B4-BE49-F238E27FC236}">
                <a16:creationId xmlns:a16="http://schemas.microsoft.com/office/drawing/2014/main" id="{98BCF4C6-23C6-5DD1-AF2D-FD5C47B1E186}"/>
              </a:ext>
            </a:extLst>
          </p:cNvPr>
          <p:cNvSpPr txBox="1">
            <a:spLocks/>
          </p:cNvSpPr>
          <p:nvPr/>
        </p:nvSpPr>
        <p:spPr>
          <a:xfrm>
            <a:off x="866106" y="693239"/>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5"/>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a:t>Further roof leaks reported</a:t>
            </a:r>
            <a:endParaRPr lang="en-US" sz="1100" b="0">
              <a:latin typeface="Century Gothic"/>
            </a:endParaRPr>
          </a:p>
        </p:txBody>
      </p:sp>
      <p:sp>
        <p:nvSpPr>
          <p:cNvPr id="32" name="TextBox 31">
            <a:extLst>
              <a:ext uri="{FF2B5EF4-FFF2-40B4-BE49-F238E27FC236}">
                <a16:creationId xmlns:a16="http://schemas.microsoft.com/office/drawing/2014/main" id="{772C0FDC-F7B0-9E42-910E-9F1334C5F74B}"/>
              </a:ext>
            </a:extLst>
          </p:cNvPr>
          <p:cNvSpPr txBox="1"/>
          <p:nvPr/>
        </p:nvSpPr>
        <p:spPr>
          <a:xfrm>
            <a:off x="354141" y="3810516"/>
            <a:ext cx="761714" cy="461665"/>
          </a:xfrm>
          <a:prstGeom prst="rect">
            <a:avLst/>
          </a:prstGeom>
          <a:noFill/>
        </p:spPr>
        <p:txBody>
          <a:bodyPr wrap="square" rtlCol="0">
            <a:spAutoFit/>
          </a:bodyPr>
          <a:lstStyle/>
          <a:p>
            <a:pPr algn="ctr"/>
            <a:r>
              <a:rPr lang="en-US" sz="800">
                <a:solidFill>
                  <a:schemeClr val="bg2">
                    <a:lumMod val="75000"/>
                  </a:schemeClr>
                </a:solidFill>
              </a:rPr>
              <a:t>Hospital Main Entrance</a:t>
            </a:r>
            <a:endParaRPr lang="en-ZA" sz="800">
              <a:solidFill>
                <a:schemeClr val="bg2">
                  <a:lumMod val="75000"/>
                </a:schemeClr>
              </a:solidFill>
            </a:endParaRPr>
          </a:p>
        </p:txBody>
      </p:sp>
      <p:sp>
        <p:nvSpPr>
          <p:cNvPr id="36" name="Rectangle 35">
            <a:extLst>
              <a:ext uri="{FF2B5EF4-FFF2-40B4-BE49-F238E27FC236}">
                <a16:creationId xmlns:a16="http://schemas.microsoft.com/office/drawing/2014/main" id="{DF292514-FEFE-4932-3B04-B4F0E4FC4A5B}"/>
              </a:ext>
            </a:extLst>
          </p:cNvPr>
          <p:cNvSpPr/>
          <p:nvPr/>
        </p:nvSpPr>
        <p:spPr>
          <a:xfrm>
            <a:off x="3310890" y="4336025"/>
            <a:ext cx="419100" cy="95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7" name="Rectangle 36">
            <a:extLst>
              <a:ext uri="{FF2B5EF4-FFF2-40B4-BE49-F238E27FC236}">
                <a16:creationId xmlns:a16="http://schemas.microsoft.com/office/drawing/2014/main" id="{994A5D60-A287-6B5F-1F78-7A3806A0AAA9}"/>
              </a:ext>
            </a:extLst>
          </p:cNvPr>
          <p:cNvSpPr/>
          <p:nvPr/>
        </p:nvSpPr>
        <p:spPr>
          <a:xfrm>
            <a:off x="3101340" y="2865120"/>
            <a:ext cx="419100" cy="95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8" name="Rectangle 37">
            <a:extLst>
              <a:ext uri="{FF2B5EF4-FFF2-40B4-BE49-F238E27FC236}">
                <a16:creationId xmlns:a16="http://schemas.microsoft.com/office/drawing/2014/main" id="{8D8F1A87-B1F4-04B6-1D51-5AD2B9CFF4B3}"/>
              </a:ext>
            </a:extLst>
          </p:cNvPr>
          <p:cNvSpPr/>
          <p:nvPr/>
        </p:nvSpPr>
        <p:spPr>
          <a:xfrm>
            <a:off x="1691640" y="2693198"/>
            <a:ext cx="693420" cy="13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9" name="Rectangle 38">
            <a:extLst>
              <a:ext uri="{FF2B5EF4-FFF2-40B4-BE49-F238E27FC236}">
                <a16:creationId xmlns:a16="http://schemas.microsoft.com/office/drawing/2014/main" id="{26228B7F-BA17-EAEC-E837-674918DD583E}"/>
              </a:ext>
            </a:extLst>
          </p:cNvPr>
          <p:cNvSpPr/>
          <p:nvPr/>
        </p:nvSpPr>
        <p:spPr>
          <a:xfrm>
            <a:off x="1691640" y="2850515"/>
            <a:ext cx="419100" cy="1330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3" name="TextBox 32">
            <a:extLst>
              <a:ext uri="{FF2B5EF4-FFF2-40B4-BE49-F238E27FC236}">
                <a16:creationId xmlns:a16="http://schemas.microsoft.com/office/drawing/2014/main" id="{E64B5C40-F4EA-51DB-90C0-61CF2E70E1DD}"/>
              </a:ext>
            </a:extLst>
          </p:cNvPr>
          <p:cNvSpPr txBox="1"/>
          <p:nvPr/>
        </p:nvSpPr>
        <p:spPr>
          <a:xfrm>
            <a:off x="1584758" y="2632160"/>
            <a:ext cx="945082" cy="400110"/>
          </a:xfrm>
          <a:prstGeom prst="rect">
            <a:avLst/>
          </a:prstGeom>
          <a:noFill/>
        </p:spPr>
        <p:txBody>
          <a:bodyPr wrap="square" rtlCol="0">
            <a:spAutoFit/>
          </a:bodyPr>
          <a:lstStyle/>
          <a:p>
            <a:r>
              <a:rPr lang="en-US" sz="1000">
                <a:solidFill>
                  <a:schemeClr val="bg2">
                    <a:lumMod val="75000"/>
                  </a:schemeClr>
                </a:solidFill>
              </a:rPr>
              <a:t>Emergency Centre</a:t>
            </a:r>
            <a:endParaRPr lang="en-ZA" sz="1000">
              <a:solidFill>
                <a:schemeClr val="bg2">
                  <a:lumMod val="75000"/>
                </a:schemeClr>
              </a:solidFill>
            </a:endParaRPr>
          </a:p>
        </p:txBody>
      </p:sp>
      <p:sp>
        <p:nvSpPr>
          <p:cNvPr id="34" name="TextBox 33">
            <a:extLst>
              <a:ext uri="{FF2B5EF4-FFF2-40B4-BE49-F238E27FC236}">
                <a16:creationId xmlns:a16="http://schemas.microsoft.com/office/drawing/2014/main" id="{B570E174-B522-338C-ADF2-DDC6876C9FEF}"/>
              </a:ext>
            </a:extLst>
          </p:cNvPr>
          <p:cNvSpPr txBox="1"/>
          <p:nvPr/>
        </p:nvSpPr>
        <p:spPr>
          <a:xfrm>
            <a:off x="3023750" y="2786049"/>
            <a:ext cx="945082" cy="246221"/>
          </a:xfrm>
          <a:prstGeom prst="rect">
            <a:avLst/>
          </a:prstGeom>
          <a:noFill/>
        </p:spPr>
        <p:txBody>
          <a:bodyPr wrap="square" rtlCol="0">
            <a:spAutoFit/>
          </a:bodyPr>
          <a:lstStyle/>
          <a:p>
            <a:r>
              <a:rPr lang="en-US" sz="1000">
                <a:solidFill>
                  <a:schemeClr val="bg2">
                    <a:lumMod val="75000"/>
                  </a:schemeClr>
                </a:solidFill>
              </a:rPr>
              <a:t>Admin</a:t>
            </a:r>
            <a:endParaRPr lang="en-ZA" sz="1000">
              <a:solidFill>
                <a:schemeClr val="bg2">
                  <a:lumMod val="75000"/>
                </a:schemeClr>
              </a:solidFill>
            </a:endParaRPr>
          </a:p>
        </p:txBody>
      </p:sp>
      <p:sp>
        <p:nvSpPr>
          <p:cNvPr id="35" name="TextBox 34">
            <a:extLst>
              <a:ext uri="{FF2B5EF4-FFF2-40B4-BE49-F238E27FC236}">
                <a16:creationId xmlns:a16="http://schemas.microsoft.com/office/drawing/2014/main" id="{0D8494E0-11BC-6879-85AC-D127F9B52C65}"/>
              </a:ext>
            </a:extLst>
          </p:cNvPr>
          <p:cNvSpPr txBox="1"/>
          <p:nvPr/>
        </p:nvSpPr>
        <p:spPr>
          <a:xfrm>
            <a:off x="3223375" y="4259934"/>
            <a:ext cx="945082" cy="246221"/>
          </a:xfrm>
          <a:prstGeom prst="rect">
            <a:avLst/>
          </a:prstGeom>
          <a:noFill/>
        </p:spPr>
        <p:txBody>
          <a:bodyPr wrap="square" rtlCol="0">
            <a:spAutoFit/>
          </a:bodyPr>
          <a:lstStyle/>
          <a:p>
            <a:r>
              <a:rPr lang="en-US" sz="1000">
                <a:solidFill>
                  <a:schemeClr val="bg2">
                    <a:lumMod val="75000"/>
                  </a:schemeClr>
                </a:solidFill>
              </a:rPr>
              <a:t>Rehab</a:t>
            </a:r>
            <a:endParaRPr lang="en-ZA" sz="1000">
              <a:solidFill>
                <a:schemeClr val="bg2">
                  <a:lumMod val="75000"/>
                </a:schemeClr>
              </a:solidFill>
            </a:endParaRPr>
          </a:p>
        </p:txBody>
      </p:sp>
      <p:grpSp>
        <p:nvGrpSpPr>
          <p:cNvPr id="41" name="Group 40">
            <a:extLst>
              <a:ext uri="{FF2B5EF4-FFF2-40B4-BE49-F238E27FC236}">
                <a16:creationId xmlns:a16="http://schemas.microsoft.com/office/drawing/2014/main" id="{410841E5-563E-F99E-1B1B-199F613C6E37}"/>
              </a:ext>
            </a:extLst>
          </p:cNvPr>
          <p:cNvGrpSpPr/>
          <p:nvPr/>
        </p:nvGrpSpPr>
        <p:grpSpPr>
          <a:xfrm>
            <a:off x="6611745" y="1399058"/>
            <a:ext cx="5275007" cy="5071364"/>
            <a:chOff x="6611745" y="1399058"/>
            <a:chExt cx="5275007" cy="5071364"/>
          </a:xfrm>
        </p:grpSpPr>
        <p:grpSp>
          <p:nvGrpSpPr>
            <p:cNvPr id="29" name="Group 28">
              <a:extLst>
                <a:ext uri="{FF2B5EF4-FFF2-40B4-BE49-F238E27FC236}">
                  <a16:creationId xmlns:a16="http://schemas.microsoft.com/office/drawing/2014/main" id="{85E813F5-9007-F827-0C11-7CDAD60266EF}"/>
                </a:ext>
              </a:extLst>
            </p:cNvPr>
            <p:cNvGrpSpPr/>
            <p:nvPr/>
          </p:nvGrpSpPr>
          <p:grpSpPr>
            <a:xfrm>
              <a:off x="6611745" y="1399058"/>
              <a:ext cx="5275007" cy="5071364"/>
              <a:chOff x="6472846" y="1399058"/>
              <a:chExt cx="5275007" cy="5071364"/>
            </a:xfrm>
          </p:grpSpPr>
          <p:pic>
            <p:nvPicPr>
              <p:cNvPr id="17" name="Picture 16">
                <a:extLst>
                  <a:ext uri="{FF2B5EF4-FFF2-40B4-BE49-F238E27FC236}">
                    <a16:creationId xmlns:a16="http://schemas.microsoft.com/office/drawing/2014/main" id="{B2E7EF95-CCB7-4088-E50C-46454B26BF7F}"/>
                  </a:ext>
                </a:extLst>
              </p:cNvPr>
              <p:cNvPicPr>
                <a:picLocks noChangeAspect="1"/>
              </p:cNvPicPr>
              <p:nvPr/>
            </p:nvPicPr>
            <p:blipFill>
              <a:blip r:embed="rId6">
                <a:alphaModFix/>
              </a:blip>
              <a:stretch>
                <a:fillRect/>
              </a:stretch>
            </p:blipFill>
            <p:spPr>
              <a:xfrm rot="16200000">
                <a:off x="6574668" y="1297236"/>
                <a:ext cx="5071364" cy="5275007"/>
              </a:xfrm>
              <a:prstGeom prst="rect">
                <a:avLst/>
              </a:prstGeom>
            </p:spPr>
          </p:pic>
          <p:sp>
            <p:nvSpPr>
              <p:cNvPr id="25" name="Rectangle 24">
                <a:extLst>
                  <a:ext uri="{FF2B5EF4-FFF2-40B4-BE49-F238E27FC236}">
                    <a16:creationId xmlns:a16="http://schemas.microsoft.com/office/drawing/2014/main" id="{E4AEAD0F-F662-F4BB-D2F9-BF4D299CF852}"/>
                  </a:ext>
                </a:extLst>
              </p:cNvPr>
              <p:cNvSpPr/>
              <p:nvPr/>
            </p:nvSpPr>
            <p:spPr>
              <a:xfrm>
                <a:off x="9232537" y="4472276"/>
                <a:ext cx="154940" cy="2856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26" name="Rectangle 25">
                <a:extLst>
                  <a:ext uri="{FF2B5EF4-FFF2-40B4-BE49-F238E27FC236}">
                    <a16:creationId xmlns:a16="http://schemas.microsoft.com/office/drawing/2014/main" id="{078E4422-7C12-119E-EF9C-71CF47030AC4}"/>
                  </a:ext>
                </a:extLst>
              </p:cNvPr>
              <p:cNvSpPr/>
              <p:nvPr/>
            </p:nvSpPr>
            <p:spPr>
              <a:xfrm>
                <a:off x="7028179" y="2542025"/>
                <a:ext cx="157480" cy="180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sp>
          <p:nvSpPr>
            <p:cNvPr id="40" name="Rectangle 39">
              <a:extLst>
                <a:ext uri="{FF2B5EF4-FFF2-40B4-BE49-F238E27FC236}">
                  <a16:creationId xmlns:a16="http://schemas.microsoft.com/office/drawing/2014/main" id="{19C07F30-9439-FDE1-64D3-72BD73D87FCB}"/>
                </a:ext>
              </a:extLst>
            </p:cNvPr>
            <p:cNvSpPr/>
            <p:nvPr/>
          </p:nvSpPr>
          <p:spPr>
            <a:xfrm>
              <a:off x="8604845" y="2499042"/>
              <a:ext cx="281241" cy="495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sp>
        <p:nvSpPr>
          <p:cNvPr id="42" name="TextBox 41">
            <a:extLst>
              <a:ext uri="{FF2B5EF4-FFF2-40B4-BE49-F238E27FC236}">
                <a16:creationId xmlns:a16="http://schemas.microsoft.com/office/drawing/2014/main" id="{1B04AEB1-6C38-A3D7-4B65-C6BBAB2F310A}"/>
              </a:ext>
            </a:extLst>
          </p:cNvPr>
          <p:cNvSpPr txBox="1"/>
          <p:nvPr/>
        </p:nvSpPr>
        <p:spPr>
          <a:xfrm>
            <a:off x="2803932" y="2769128"/>
            <a:ext cx="945082" cy="246221"/>
          </a:xfrm>
          <a:prstGeom prst="rect">
            <a:avLst/>
          </a:prstGeom>
          <a:noFill/>
        </p:spPr>
        <p:txBody>
          <a:bodyPr wrap="square" rtlCol="0">
            <a:spAutoFit/>
          </a:bodyPr>
          <a:lstStyle/>
          <a:p>
            <a:r>
              <a:rPr lang="en-US" sz="1000">
                <a:solidFill>
                  <a:srgbClr val="FF0000"/>
                </a:solidFill>
              </a:rPr>
              <a:t>1</a:t>
            </a:r>
            <a:endParaRPr lang="en-ZA" sz="1000">
              <a:solidFill>
                <a:srgbClr val="FF0000"/>
              </a:solidFill>
            </a:endParaRPr>
          </a:p>
        </p:txBody>
      </p:sp>
      <p:sp>
        <p:nvSpPr>
          <p:cNvPr id="43" name="TextBox 42">
            <a:extLst>
              <a:ext uri="{FF2B5EF4-FFF2-40B4-BE49-F238E27FC236}">
                <a16:creationId xmlns:a16="http://schemas.microsoft.com/office/drawing/2014/main" id="{49A237C0-BC47-8360-2A61-6A186E23CD71}"/>
              </a:ext>
            </a:extLst>
          </p:cNvPr>
          <p:cNvSpPr txBox="1"/>
          <p:nvPr/>
        </p:nvSpPr>
        <p:spPr>
          <a:xfrm>
            <a:off x="1322111" y="2670829"/>
            <a:ext cx="945082" cy="246221"/>
          </a:xfrm>
          <a:prstGeom prst="rect">
            <a:avLst/>
          </a:prstGeom>
          <a:noFill/>
        </p:spPr>
        <p:txBody>
          <a:bodyPr wrap="square" rtlCol="0">
            <a:spAutoFit/>
          </a:bodyPr>
          <a:lstStyle/>
          <a:p>
            <a:r>
              <a:rPr lang="en-US" sz="1000">
                <a:solidFill>
                  <a:srgbClr val="FF0000"/>
                </a:solidFill>
              </a:rPr>
              <a:t>2</a:t>
            </a:r>
            <a:endParaRPr lang="en-ZA" sz="1000">
              <a:solidFill>
                <a:srgbClr val="FF0000"/>
              </a:solidFill>
            </a:endParaRPr>
          </a:p>
        </p:txBody>
      </p:sp>
      <p:sp>
        <p:nvSpPr>
          <p:cNvPr id="44" name="TextBox 43">
            <a:extLst>
              <a:ext uri="{FF2B5EF4-FFF2-40B4-BE49-F238E27FC236}">
                <a16:creationId xmlns:a16="http://schemas.microsoft.com/office/drawing/2014/main" id="{EFC6C645-4464-AE30-6BD8-E8DC3F9252A8}"/>
              </a:ext>
            </a:extLst>
          </p:cNvPr>
          <p:cNvSpPr txBox="1"/>
          <p:nvPr/>
        </p:nvSpPr>
        <p:spPr>
          <a:xfrm>
            <a:off x="3496291" y="4546582"/>
            <a:ext cx="945082" cy="246221"/>
          </a:xfrm>
          <a:prstGeom prst="rect">
            <a:avLst/>
          </a:prstGeom>
          <a:noFill/>
        </p:spPr>
        <p:txBody>
          <a:bodyPr wrap="square" rtlCol="0">
            <a:spAutoFit/>
          </a:bodyPr>
          <a:lstStyle/>
          <a:p>
            <a:r>
              <a:rPr lang="en-US" sz="1000">
                <a:solidFill>
                  <a:srgbClr val="FF0000"/>
                </a:solidFill>
              </a:rPr>
              <a:t>3</a:t>
            </a:r>
            <a:endParaRPr lang="en-ZA" sz="1000">
              <a:solidFill>
                <a:srgbClr val="FF0000"/>
              </a:solidFill>
            </a:endParaRPr>
          </a:p>
        </p:txBody>
      </p:sp>
    </p:spTree>
    <p:extLst>
      <p:ext uri="{BB962C8B-B14F-4D97-AF65-F5344CB8AC3E}">
        <p14:creationId xmlns:p14="http://schemas.microsoft.com/office/powerpoint/2010/main" val="666773623"/>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E158C14-A710-CE35-C4DD-C46CED9F9992}"/>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8C0A704B-D856-9AE2-0C24-D9F0F8CEA520}"/>
              </a:ext>
            </a:extLst>
          </p:cNvPr>
          <p:cNvSpPr>
            <a:spLocks noGrp="1"/>
          </p:cNvSpPr>
          <p:nvPr>
            <p:ph type="title"/>
          </p:nvPr>
        </p:nvSpPr>
        <p:spPr>
          <a:xfrm>
            <a:off x="284913" y="200527"/>
            <a:ext cx="11462940" cy="559256"/>
          </a:xfrm>
        </p:spPr>
        <p:txBody>
          <a:bodyPr/>
          <a:lstStyle/>
          <a:p>
            <a:r>
              <a:rPr lang="en-ZA"/>
              <a:t>Mitchell’s Plain Hospital</a:t>
            </a:r>
          </a:p>
        </p:txBody>
      </p:sp>
      <p:pic>
        <p:nvPicPr>
          <p:cNvPr id="4" name="Picture 3">
            <a:extLst>
              <a:ext uri="{FF2B5EF4-FFF2-40B4-BE49-F238E27FC236}">
                <a16:creationId xmlns:a16="http://schemas.microsoft.com/office/drawing/2014/main" id="{F85A0F22-EC04-5000-94E4-C82D29A4DC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82320" y="1183841"/>
            <a:ext cx="3123189" cy="2308912"/>
          </a:xfrm>
          <a:prstGeom prst="rect">
            <a:avLst/>
          </a:prstGeom>
        </p:spPr>
      </p:pic>
      <p:pic>
        <p:nvPicPr>
          <p:cNvPr id="7" name="Picture 6">
            <a:extLst>
              <a:ext uri="{FF2B5EF4-FFF2-40B4-BE49-F238E27FC236}">
                <a16:creationId xmlns:a16="http://schemas.microsoft.com/office/drawing/2014/main" id="{54283D07-C973-FADB-A747-E29565962AC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84104" y="3899718"/>
            <a:ext cx="3123189" cy="2379649"/>
          </a:xfrm>
          <a:prstGeom prst="rect">
            <a:avLst/>
          </a:prstGeom>
        </p:spPr>
      </p:pic>
      <p:sp>
        <p:nvSpPr>
          <p:cNvPr id="8" name="TextBox 7">
            <a:extLst>
              <a:ext uri="{FF2B5EF4-FFF2-40B4-BE49-F238E27FC236}">
                <a16:creationId xmlns:a16="http://schemas.microsoft.com/office/drawing/2014/main" id="{3E545061-7427-09AC-AB29-B5C3340CCB27}"/>
              </a:ext>
            </a:extLst>
          </p:cNvPr>
          <p:cNvSpPr txBox="1"/>
          <p:nvPr/>
        </p:nvSpPr>
        <p:spPr>
          <a:xfrm>
            <a:off x="4782320" y="6279367"/>
            <a:ext cx="3273660" cy="461665"/>
          </a:xfrm>
          <a:prstGeom prst="rect">
            <a:avLst/>
          </a:prstGeom>
          <a:noFill/>
        </p:spPr>
        <p:txBody>
          <a:bodyPr wrap="square" rtlCol="0">
            <a:spAutoFit/>
          </a:bodyPr>
          <a:lstStyle/>
          <a:p>
            <a:pPr algn="ctr"/>
            <a:r>
              <a:rPr lang="en-ZA" sz="1200" i="1"/>
              <a:t>Flat and wide parapet walls prolonging water retention</a:t>
            </a:r>
          </a:p>
        </p:txBody>
      </p:sp>
      <p:sp>
        <p:nvSpPr>
          <p:cNvPr id="9" name="TextBox 8">
            <a:extLst>
              <a:ext uri="{FF2B5EF4-FFF2-40B4-BE49-F238E27FC236}">
                <a16:creationId xmlns:a16="http://schemas.microsoft.com/office/drawing/2014/main" id="{14B76B9D-03A3-88C1-CE44-ACB4A0DB10AF}"/>
              </a:ext>
            </a:extLst>
          </p:cNvPr>
          <p:cNvSpPr txBox="1"/>
          <p:nvPr/>
        </p:nvSpPr>
        <p:spPr>
          <a:xfrm>
            <a:off x="4496827" y="3522775"/>
            <a:ext cx="3658514" cy="276999"/>
          </a:xfrm>
          <a:prstGeom prst="rect">
            <a:avLst/>
          </a:prstGeom>
          <a:noFill/>
        </p:spPr>
        <p:txBody>
          <a:bodyPr wrap="square" rtlCol="0">
            <a:spAutoFit/>
          </a:bodyPr>
          <a:lstStyle/>
          <a:p>
            <a:pPr algn="ctr"/>
            <a:r>
              <a:rPr lang="en-ZA" sz="1200" i="1"/>
              <a:t>Cracks within Mortar on Parapet Walls</a:t>
            </a:r>
          </a:p>
        </p:txBody>
      </p:sp>
      <p:pic>
        <p:nvPicPr>
          <p:cNvPr id="10" name="Picture 9">
            <a:extLst>
              <a:ext uri="{FF2B5EF4-FFF2-40B4-BE49-F238E27FC236}">
                <a16:creationId xmlns:a16="http://schemas.microsoft.com/office/drawing/2014/main" id="{E04EA6DA-384A-A0A2-9DDD-F9D5425C182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0666" y="3926927"/>
            <a:ext cx="3123189" cy="2352440"/>
          </a:xfrm>
          <a:prstGeom prst="rect">
            <a:avLst/>
          </a:prstGeom>
        </p:spPr>
      </p:pic>
      <p:sp>
        <p:nvSpPr>
          <p:cNvPr id="11" name="TextBox 10">
            <a:extLst>
              <a:ext uri="{FF2B5EF4-FFF2-40B4-BE49-F238E27FC236}">
                <a16:creationId xmlns:a16="http://schemas.microsoft.com/office/drawing/2014/main" id="{C8FFF001-0447-E332-EC46-5A78D0D77E2C}"/>
              </a:ext>
            </a:extLst>
          </p:cNvPr>
          <p:cNvSpPr txBox="1"/>
          <p:nvPr/>
        </p:nvSpPr>
        <p:spPr>
          <a:xfrm>
            <a:off x="8543820" y="6279367"/>
            <a:ext cx="3416880" cy="276999"/>
          </a:xfrm>
          <a:prstGeom prst="rect">
            <a:avLst/>
          </a:prstGeom>
          <a:noFill/>
        </p:spPr>
        <p:txBody>
          <a:bodyPr wrap="square" rtlCol="0">
            <a:spAutoFit/>
          </a:bodyPr>
          <a:lstStyle/>
          <a:p>
            <a:pPr algn="ctr"/>
            <a:r>
              <a:rPr lang="en-ZA" sz="1200" i="1"/>
              <a:t>Debris accumulation on flat roofs</a:t>
            </a:r>
          </a:p>
        </p:txBody>
      </p:sp>
      <p:sp>
        <p:nvSpPr>
          <p:cNvPr id="13" name="TextBox 12">
            <a:extLst>
              <a:ext uri="{FF2B5EF4-FFF2-40B4-BE49-F238E27FC236}">
                <a16:creationId xmlns:a16="http://schemas.microsoft.com/office/drawing/2014/main" id="{56250009-2E6F-B724-8E87-7A28D1EA276E}"/>
              </a:ext>
            </a:extLst>
          </p:cNvPr>
          <p:cNvSpPr txBox="1"/>
          <p:nvPr/>
        </p:nvSpPr>
        <p:spPr>
          <a:xfrm>
            <a:off x="8423003" y="3522775"/>
            <a:ext cx="3658514" cy="276999"/>
          </a:xfrm>
          <a:prstGeom prst="rect">
            <a:avLst/>
          </a:prstGeom>
          <a:noFill/>
        </p:spPr>
        <p:txBody>
          <a:bodyPr wrap="square">
            <a:spAutoFit/>
          </a:bodyPr>
          <a:lstStyle/>
          <a:p>
            <a:pPr algn="ctr"/>
            <a:r>
              <a:rPr lang="en-ZA" sz="1200" i="1"/>
              <a:t>Damage to underside of RC roof slab</a:t>
            </a:r>
          </a:p>
        </p:txBody>
      </p:sp>
      <p:pic>
        <p:nvPicPr>
          <p:cNvPr id="14" name="Picture 13">
            <a:extLst>
              <a:ext uri="{FF2B5EF4-FFF2-40B4-BE49-F238E27FC236}">
                <a16:creationId xmlns:a16="http://schemas.microsoft.com/office/drawing/2014/main" id="{46938812-6D03-42EA-07D4-914A6CD2B7E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bwMode="auto">
          <a:xfrm>
            <a:off x="8690666" y="1133845"/>
            <a:ext cx="3123189" cy="236583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86744035-1705-33D0-4058-035422F58A93}"/>
              </a:ext>
            </a:extLst>
          </p:cNvPr>
          <p:cNvPicPr>
            <a:picLocks noChangeAspect="1"/>
          </p:cNvPicPr>
          <p:nvPr/>
        </p:nvPicPr>
        <p:blipFill>
          <a:blip r:embed="rId8"/>
          <a:stretch>
            <a:fillRect/>
          </a:stretch>
        </p:blipFill>
        <p:spPr>
          <a:xfrm>
            <a:off x="12228363" y="1885129"/>
            <a:ext cx="3123189" cy="3275292"/>
          </a:xfrm>
          <a:prstGeom prst="rect">
            <a:avLst/>
          </a:prstGeom>
        </p:spPr>
      </p:pic>
      <p:sp>
        <p:nvSpPr>
          <p:cNvPr id="12" name="Text Placeholder 6">
            <a:extLst>
              <a:ext uri="{FF2B5EF4-FFF2-40B4-BE49-F238E27FC236}">
                <a16:creationId xmlns:a16="http://schemas.microsoft.com/office/drawing/2014/main" id="{BEBCA7A2-0D10-1503-9C16-AA7D22B1A722}"/>
              </a:ext>
            </a:extLst>
          </p:cNvPr>
          <p:cNvSpPr txBox="1">
            <a:spLocks/>
          </p:cNvSpPr>
          <p:nvPr/>
        </p:nvSpPr>
        <p:spPr>
          <a:xfrm>
            <a:off x="853618" y="833726"/>
            <a:ext cx="3658514"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9"/>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800"/>
          </a:p>
          <a:p>
            <a:r>
              <a:rPr lang="en-ZA"/>
              <a:t>Area 1: Admin</a:t>
            </a:r>
          </a:p>
          <a:p>
            <a:endParaRPr lang="en-ZA" sz="800"/>
          </a:p>
          <a:p>
            <a:r>
              <a:rPr lang="en-ZA"/>
              <a:t>Flat roofs &amp; Parapets</a:t>
            </a:r>
          </a:p>
          <a:p>
            <a:endParaRPr lang="en-ZA" sz="800"/>
          </a:p>
          <a:p>
            <a:pPr lvl="2">
              <a:lnSpc>
                <a:spcPct val="120000"/>
              </a:lnSpc>
            </a:pPr>
            <a:r>
              <a:rPr lang="en-ZA"/>
              <a:t>Flat parapet walls, not sloped coping  / no drip edge</a:t>
            </a:r>
          </a:p>
          <a:p>
            <a:pPr lvl="2">
              <a:lnSpc>
                <a:spcPct val="120000"/>
              </a:lnSpc>
            </a:pPr>
            <a:r>
              <a:rPr lang="en-ZA"/>
              <a:t>Mortar cracking parapet walls</a:t>
            </a:r>
          </a:p>
          <a:p>
            <a:pPr lvl="2">
              <a:lnSpc>
                <a:spcPct val="120000"/>
              </a:lnSpc>
            </a:pPr>
            <a:r>
              <a:rPr lang="en-ZA"/>
              <a:t>Fullbores obstructed, No leaf/debris cages</a:t>
            </a:r>
          </a:p>
          <a:p>
            <a:pPr lvl="2">
              <a:lnSpc>
                <a:spcPct val="120000"/>
              </a:lnSpc>
            </a:pPr>
            <a:r>
              <a:rPr lang="en-ZA"/>
              <a:t>Limited overflow</a:t>
            </a:r>
          </a:p>
          <a:p>
            <a:pPr lvl="2">
              <a:lnSpc>
                <a:spcPct val="120000"/>
              </a:lnSpc>
            </a:pPr>
            <a:r>
              <a:rPr lang="en-ZA"/>
              <a:t>Surface discolouration ponding of water</a:t>
            </a:r>
          </a:p>
          <a:p>
            <a:pPr lvl="2">
              <a:lnSpc>
                <a:spcPct val="120000"/>
              </a:lnSpc>
            </a:pPr>
            <a:r>
              <a:rPr lang="en-ZA"/>
              <a:t>Damage to concrete soffit (not structural)</a:t>
            </a:r>
          </a:p>
          <a:p>
            <a:pPr lvl="2">
              <a:lnSpc>
                <a:spcPct val="120000"/>
              </a:lnSpc>
            </a:pPr>
            <a:r>
              <a:rPr lang="en-ZA"/>
              <a:t>Omission of stone chips reduces UV resistance</a:t>
            </a:r>
          </a:p>
        </p:txBody>
      </p:sp>
      <p:pic>
        <p:nvPicPr>
          <p:cNvPr id="2" name="Picture 1">
            <a:extLst>
              <a:ext uri="{FF2B5EF4-FFF2-40B4-BE49-F238E27FC236}">
                <a16:creationId xmlns:a16="http://schemas.microsoft.com/office/drawing/2014/main" id="{78688480-50D2-8A8F-CE0C-8652A8D94E25}"/>
              </a:ext>
            </a:extLst>
          </p:cNvPr>
          <p:cNvPicPr>
            <a:picLocks noChangeAspect="1"/>
          </p:cNvPicPr>
          <p:nvPr/>
        </p:nvPicPr>
        <p:blipFill>
          <a:blip r:embed="rId10"/>
          <a:stretch>
            <a:fillRect/>
          </a:stretch>
        </p:blipFill>
        <p:spPr>
          <a:xfrm>
            <a:off x="165087" y="1089278"/>
            <a:ext cx="749497" cy="851282"/>
          </a:xfrm>
          <a:prstGeom prst="rect">
            <a:avLst/>
          </a:prstGeom>
        </p:spPr>
      </p:pic>
    </p:spTree>
    <p:extLst>
      <p:ext uri="{BB962C8B-B14F-4D97-AF65-F5344CB8AC3E}">
        <p14:creationId xmlns:p14="http://schemas.microsoft.com/office/powerpoint/2010/main" val="315622021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913" y="200527"/>
            <a:ext cx="11462940" cy="559256"/>
          </a:xfrm>
        </p:spPr>
        <p:txBody>
          <a:bodyPr/>
          <a:lstStyle/>
          <a:p>
            <a:r>
              <a:rPr lang="en-ZA"/>
              <a:t>Design Quality Oversight – Framing the Technical Discussion and Practical 02</a:t>
            </a:r>
          </a:p>
        </p:txBody>
      </p:sp>
      <p:sp>
        <p:nvSpPr>
          <p:cNvPr id="20" name="Text Placeholder 6">
            <a:extLst>
              <a:ext uri="{FF2B5EF4-FFF2-40B4-BE49-F238E27FC236}">
                <a16:creationId xmlns:a16="http://schemas.microsoft.com/office/drawing/2014/main" id="{44C91457-D6A3-4E57-85B3-B3225D22CFAE}"/>
              </a:ext>
            </a:extLst>
          </p:cNvPr>
          <p:cNvSpPr txBox="1">
            <a:spLocks/>
          </p:cNvSpPr>
          <p:nvPr/>
        </p:nvSpPr>
        <p:spPr>
          <a:xfrm>
            <a:off x="2451004" y="826902"/>
            <a:ext cx="9634159" cy="5465490"/>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b="0">
                <a:latin typeface="Century Gothic"/>
              </a:rPr>
              <a:t>	</a:t>
            </a:r>
          </a:p>
          <a:p>
            <a:pPr>
              <a:spcBef>
                <a:spcPts val="0"/>
              </a:spcBef>
            </a:pPr>
            <a:r>
              <a:rPr lang="en-US">
                <a:solidFill>
                  <a:schemeClr val="accent3"/>
                </a:solidFill>
              </a:rPr>
              <a:t>LEARNING MODE</a:t>
            </a:r>
            <a:endParaRPr lang="en-US" sz="1400" b="0">
              <a:solidFill>
                <a:schemeClr val="accent3"/>
              </a:solidFill>
              <a:latin typeface="Century Gothic"/>
            </a:endParaRPr>
          </a:p>
          <a:p>
            <a:pPr>
              <a:spcBef>
                <a:spcPts val="0"/>
              </a:spcBef>
            </a:pPr>
            <a:endParaRPr lang="en-US" sz="1200"/>
          </a:p>
          <a:p>
            <a:pPr marL="171450" indent="-171450">
              <a:buFont typeface="Arial" panose="020B0604020202020204" pitchFamily="34" charset="0"/>
              <a:buChar char="•"/>
            </a:pPr>
            <a:r>
              <a:rPr lang="en-US" sz="1200" b="0">
                <a:latin typeface="Century Gothic"/>
              </a:rPr>
              <a:t>COLLECTIVE COLLABORATIVE, INCLUSIVE LEARNING – </a:t>
            </a:r>
            <a:r>
              <a:rPr lang="en-US" sz="1200">
                <a:solidFill>
                  <a:schemeClr val="accent3"/>
                </a:solidFill>
              </a:rPr>
              <a:t>PLEASE FEEL FREE TO CONTRIBUTE VERBALLY OR IN THE CHAT!!</a:t>
            </a:r>
          </a:p>
          <a:p>
            <a:pPr marL="171450" indent="-171450">
              <a:buFont typeface="Arial" panose="020B0604020202020204" pitchFamily="34" charset="0"/>
              <a:buChar char="•"/>
            </a:pPr>
            <a:r>
              <a:rPr lang="en-US" sz="1200" b="0">
                <a:latin typeface="Century Gothic"/>
              </a:rPr>
              <a:t>TECHNICAL WORKSHOPPING DIALOGUE – </a:t>
            </a:r>
            <a:r>
              <a:rPr lang="en-US" sz="1200">
                <a:solidFill>
                  <a:schemeClr val="accent3"/>
                </a:solidFill>
              </a:rPr>
              <a:t>WE IMPROVE DESIGN OVERSIGHT CAPACITY BY SHARING KNOWLEDGE</a:t>
            </a:r>
          </a:p>
          <a:p>
            <a:endParaRPr lang="en-US" sz="1200">
              <a:solidFill>
                <a:schemeClr val="accent3"/>
              </a:solidFill>
            </a:endParaRPr>
          </a:p>
          <a:p>
            <a:pPr marL="171450" indent="-171450">
              <a:buFont typeface="Arial" panose="020B0604020202020204" pitchFamily="34" charset="0"/>
              <a:buChar char="•"/>
            </a:pPr>
            <a:r>
              <a:rPr lang="en-US" sz="1200" b="0">
                <a:latin typeface="Century Gothic"/>
              </a:rPr>
              <a:t>WORKING ON DOCUMENTATION EXAMPLES AND SHARPENNING THE ABILITY TO IDENTIFY DESIGN ISSUES</a:t>
            </a:r>
          </a:p>
          <a:p>
            <a:pPr marL="171450" indent="-171450">
              <a:buFont typeface="Arial" panose="020B0604020202020204" pitchFamily="34" charset="0"/>
              <a:buChar char="•"/>
            </a:pPr>
            <a:r>
              <a:rPr lang="en-US" sz="1200" b="0">
                <a:latin typeface="Century Gothic"/>
              </a:rPr>
              <a:t>SHARING FROM LESSONS LEARNT IN DESIGN QUALITY OVERSIGHT</a:t>
            </a:r>
          </a:p>
          <a:p>
            <a:pPr marL="171450" indent="-171450">
              <a:buFont typeface="Arial" panose="020B0604020202020204" pitchFamily="34" charset="0"/>
              <a:buChar char="•"/>
            </a:pPr>
            <a:r>
              <a:rPr lang="en-US" sz="1200" b="0">
                <a:latin typeface="Century Gothic"/>
              </a:rPr>
              <a:t>SHARING DESIGN OVERSIGHT FAILS FOR COLLECTIVE ACCESS TO LEARNING, MITIGATION AND PREVENTION IN THE FUTURE</a:t>
            </a:r>
          </a:p>
          <a:p>
            <a:pPr marL="171450" indent="-171450">
              <a:buFont typeface="Arial" panose="020B0604020202020204" pitchFamily="34" charset="0"/>
              <a:buChar char="•"/>
            </a:pPr>
            <a:r>
              <a:rPr lang="en-US" sz="1200" b="0">
                <a:latin typeface="Century Gothic"/>
              </a:rPr>
              <a:t>INTERSECTIONALKNOWLEDGE INCLUSION</a:t>
            </a:r>
          </a:p>
          <a:p>
            <a:pPr marL="171450" indent="-171450">
              <a:buFont typeface="Arial" panose="020B0604020202020204" pitchFamily="34" charset="0"/>
              <a:buChar char="•"/>
            </a:pPr>
            <a:endParaRPr lang="en-US" sz="1200" b="0">
              <a:latin typeface="Century Gothic"/>
            </a:endParaRPr>
          </a:p>
          <a:p>
            <a:pPr>
              <a:spcBef>
                <a:spcPts val="0"/>
              </a:spcBef>
            </a:pPr>
            <a:r>
              <a:rPr lang="en-US">
                <a:solidFill>
                  <a:schemeClr val="accent3"/>
                </a:solidFill>
              </a:rPr>
              <a:t>SCOPING THE TECHNICAL DISCUSSION</a:t>
            </a:r>
          </a:p>
          <a:p>
            <a:pPr>
              <a:spcBef>
                <a:spcPts val="0"/>
              </a:spcBef>
            </a:pPr>
            <a:endParaRPr lang="en-US" sz="1400" b="0">
              <a:latin typeface="Century Gothic"/>
            </a:endParaRPr>
          </a:p>
          <a:p>
            <a:pPr>
              <a:spcBef>
                <a:spcPts val="0"/>
              </a:spcBef>
            </a:pPr>
            <a:r>
              <a:rPr lang="en-US" sz="1200" b="0">
                <a:latin typeface="Century Gothic"/>
              </a:rPr>
              <a:t>DESIGN QUALITY OVERSIGHT REQUIRES:-</a:t>
            </a:r>
          </a:p>
          <a:p>
            <a:pPr>
              <a:spcBef>
                <a:spcPts val="0"/>
              </a:spcBef>
            </a:pPr>
            <a:endParaRPr lang="en-US" sz="1200" b="0">
              <a:latin typeface="Century Gothic"/>
            </a:endParaRPr>
          </a:p>
          <a:p>
            <a:pPr marL="171450" indent="-171450">
              <a:buFont typeface="Arial" panose="020B0604020202020204" pitchFamily="34" charset="0"/>
              <a:buChar char="•"/>
            </a:pPr>
            <a:r>
              <a:rPr lang="en-US" sz="1200" b="0">
                <a:latin typeface="Century Gothic"/>
              </a:rPr>
              <a:t>A BUILDING SYSTEMS APPROACH – KNOW YOUR BUILDING TECHNICAL PARAMETERS, SYSTEMS AND COMPONENTS</a:t>
            </a:r>
          </a:p>
          <a:p>
            <a:pPr marL="171450" indent="-171450">
              <a:buFont typeface="Arial" panose="020B0604020202020204" pitchFamily="34" charset="0"/>
              <a:buChar char="•"/>
            </a:pPr>
            <a:r>
              <a:rPr lang="en-US" sz="1200" b="0">
                <a:latin typeface="Century Gothic"/>
              </a:rPr>
              <a:t>KNOWLEDGE AND AWARENESS OF TYPICAL HEALTH INFRASTRUCTURE DESIGN RISKS AND IMPACTS </a:t>
            </a:r>
          </a:p>
          <a:p>
            <a:pPr marL="171450" indent="-171450">
              <a:buFont typeface="Arial" panose="020B0604020202020204" pitchFamily="34" charset="0"/>
              <a:buChar char="•"/>
            </a:pPr>
            <a:r>
              <a:rPr lang="en-US" sz="1200" b="0">
                <a:latin typeface="Century Gothic"/>
              </a:rPr>
              <a:t>KNOWLEDGE OF DESIGN QUALITY PERFORMANCE METRICS</a:t>
            </a:r>
          </a:p>
          <a:p>
            <a:pPr marL="171450" indent="-171450">
              <a:buFont typeface="Arial" panose="020B0604020202020204" pitchFamily="34" charset="0"/>
              <a:buChar char="•"/>
            </a:pPr>
            <a:r>
              <a:rPr lang="en-US" sz="1200" b="0">
                <a:latin typeface="Century Gothic"/>
              </a:rPr>
              <a:t>UNDERSTANDING OF DOCUMENTATION STANDARDS</a:t>
            </a:r>
          </a:p>
          <a:p>
            <a:pPr marL="171450" indent="-171450">
              <a:buFont typeface="Arial" panose="020B0604020202020204" pitchFamily="34" charset="0"/>
              <a:buChar char="•"/>
            </a:pPr>
            <a:r>
              <a:rPr lang="en-US" sz="1200" b="0">
                <a:latin typeface="Century Gothic"/>
              </a:rPr>
              <a:t>UNDERSTANDING AND KNOWLEDGE OF LESSONS LEARNT</a:t>
            </a:r>
          </a:p>
          <a:p>
            <a:pPr marL="171450" indent="-171450">
              <a:buFont typeface="Arial" panose="020B0604020202020204" pitchFamily="34" charset="0"/>
              <a:buChar char="•"/>
            </a:pPr>
            <a:r>
              <a:rPr lang="en-US" sz="1200" b="0">
                <a:latin typeface="Century Gothic"/>
              </a:rPr>
              <a:t>KNOWLEDGE OF NORMS AND STANDARDS, AND REGULATORY FRAMEWORK</a:t>
            </a:r>
          </a:p>
          <a:p>
            <a:pPr marL="171450" indent="-171450">
              <a:buFont typeface="Arial" panose="020B0604020202020204" pitchFamily="34" charset="0"/>
              <a:buChar char="•"/>
            </a:pPr>
            <a:r>
              <a:rPr lang="en-US" sz="1200" b="0">
                <a:latin typeface="Century Gothic"/>
              </a:rPr>
              <a:t>KNOWLEDGE OF NATIONAL AND PROVINCIAL PERFORMANCE METRICS</a:t>
            </a:r>
          </a:p>
          <a:p>
            <a:pPr marL="171450" indent="-171450">
              <a:buFont typeface="Arial" panose="020B0604020202020204" pitchFamily="34" charset="0"/>
              <a:buChar char="•"/>
            </a:pPr>
            <a:r>
              <a:rPr lang="en-US" sz="1200" b="0">
                <a:latin typeface="Century Gothic"/>
              </a:rPr>
              <a:t>KNOWLEDGE OF BUILDINGS, BUILDING MATERIALS, BUILDING TERMINOLOGY AND DETAILING</a:t>
            </a:r>
          </a:p>
          <a:p>
            <a:pPr marL="171450" indent="-171450">
              <a:buFont typeface="Arial" panose="020B0604020202020204" pitchFamily="34" charset="0"/>
              <a:buChar char="•"/>
            </a:pPr>
            <a:r>
              <a:rPr lang="en-US" sz="1200" b="0">
                <a:latin typeface="Century Gothic"/>
              </a:rPr>
              <a:t>PRACTICAL SITE KNOWLEDGE</a:t>
            </a:r>
          </a:p>
          <a:p>
            <a:pPr marL="171450" indent="-171450">
              <a:buFont typeface="Arial" panose="020B0604020202020204" pitchFamily="34" charset="0"/>
              <a:buChar char="•"/>
            </a:pPr>
            <a:r>
              <a:rPr lang="en-US" sz="1200" b="0">
                <a:latin typeface="Century Gothic"/>
              </a:rPr>
              <a:t>ABILITY TO FORECAST THE IMPLICATIONS OF A LINE OR A DETAIL IN THE PRACTICAL PROJECT ROLL – OUT PROCESS</a:t>
            </a:r>
          </a:p>
          <a:p>
            <a:endParaRPr lang="en-US" sz="1200" b="0">
              <a:latin typeface="Century Gothic"/>
            </a:endParaRPr>
          </a:p>
        </p:txBody>
      </p:sp>
      <p:sp>
        <p:nvSpPr>
          <p:cNvPr id="5" name="Freeform 3">
            <a:extLst>
              <a:ext uri="{FF2B5EF4-FFF2-40B4-BE49-F238E27FC236}">
                <a16:creationId xmlns:a16="http://schemas.microsoft.com/office/drawing/2014/main" id="{075414AD-C7C8-4B58-BE15-63BDBD1AD19A}"/>
              </a:ext>
            </a:extLst>
          </p:cNvPr>
          <p:cNvSpPr/>
          <p:nvPr/>
        </p:nvSpPr>
        <p:spPr>
          <a:xfrm>
            <a:off x="392391" y="1232051"/>
            <a:ext cx="1905000" cy="1697831"/>
          </a:xfrm>
          <a:custGeom>
            <a:avLst/>
            <a:gdLst/>
            <a:ahLst/>
            <a:cxnLst/>
            <a:rect l="l" t="t" r="r" b="b"/>
            <a:pathLst>
              <a:path w="1905000" h="1697831">
                <a:moveTo>
                  <a:pt x="0" y="0"/>
                </a:moveTo>
                <a:lnTo>
                  <a:pt x="1905000" y="0"/>
                </a:lnTo>
                <a:lnTo>
                  <a:pt x="1905000" y="1697831"/>
                </a:lnTo>
                <a:lnTo>
                  <a:pt x="0" y="1697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extLst>
      <p:ext uri="{BB962C8B-B14F-4D97-AF65-F5344CB8AC3E}">
        <p14:creationId xmlns:p14="http://schemas.microsoft.com/office/powerpoint/2010/main" val="17885570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E1E213A-6407-7BA1-1934-8F56574C1B64}"/>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0F7F9E93-CC80-567F-E660-C4631F1C4FCB}"/>
              </a:ext>
            </a:extLst>
          </p:cNvPr>
          <p:cNvSpPr txBox="1">
            <a:spLocks/>
          </p:cNvSpPr>
          <p:nvPr/>
        </p:nvSpPr>
        <p:spPr>
          <a:xfrm>
            <a:off x="914584" y="824295"/>
            <a:ext cx="49282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800"/>
          </a:p>
          <a:p>
            <a:r>
              <a:rPr lang="en-ZA"/>
              <a:t>Area 2: Emergency Centre</a:t>
            </a:r>
          </a:p>
          <a:p>
            <a:endParaRPr lang="en-ZA" sz="800"/>
          </a:p>
          <a:p>
            <a:r>
              <a:rPr lang="en-ZA"/>
              <a:t>Pitched roofs</a:t>
            </a:r>
          </a:p>
          <a:p>
            <a:endParaRPr lang="en-ZA"/>
          </a:p>
          <a:p>
            <a:pPr marL="180000" lvl="2" indent="0">
              <a:buNone/>
            </a:pPr>
            <a:r>
              <a:rPr lang="en-ZA"/>
              <a:t>EC resus area leak:</a:t>
            </a:r>
          </a:p>
          <a:p>
            <a:pPr lvl="2"/>
            <a:r>
              <a:rPr lang="en-ZA"/>
              <a:t>Roof pitch 5 ° flat slope: pooling of water </a:t>
            </a:r>
          </a:p>
          <a:p>
            <a:pPr lvl="2"/>
            <a:endParaRPr lang="en-ZA"/>
          </a:p>
          <a:p>
            <a:pPr lvl="2"/>
            <a:r>
              <a:rPr lang="en-ZA"/>
              <a:t>Force from wind-driven rain risk</a:t>
            </a:r>
          </a:p>
          <a:p>
            <a:pPr lvl="2"/>
            <a:endParaRPr lang="en-ZA"/>
          </a:p>
          <a:p>
            <a:pPr lvl="2"/>
            <a:r>
              <a:rPr lang="en-ZA"/>
              <a:t>Roof penetration leak risks </a:t>
            </a:r>
          </a:p>
          <a:p>
            <a:pPr lvl="2"/>
            <a:endParaRPr lang="en-ZA"/>
          </a:p>
          <a:p>
            <a:pPr lvl="2"/>
            <a:r>
              <a:rPr lang="en-ZA"/>
              <a:t>Omission of gutter </a:t>
            </a:r>
          </a:p>
          <a:p>
            <a:pPr lvl="2"/>
            <a:endParaRPr lang="en-ZA"/>
          </a:p>
          <a:p>
            <a:pPr lvl="2"/>
            <a:r>
              <a:rPr lang="en-ZA"/>
              <a:t>Klip-Lok 406 roof sheeting good condition</a:t>
            </a:r>
          </a:p>
          <a:p>
            <a:pPr lvl="2"/>
            <a:endParaRPr lang="en-ZA"/>
          </a:p>
        </p:txBody>
      </p:sp>
      <p:sp>
        <p:nvSpPr>
          <p:cNvPr id="5" name="Title 3">
            <a:extLst>
              <a:ext uri="{FF2B5EF4-FFF2-40B4-BE49-F238E27FC236}">
                <a16:creationId xmlns:a16="http://schemas.microsoft.com/office/drawing/2014/main" id="{6AEEE60A-A8B2-A577-60C8-2F236D119C2A}"/>
              </a:ext>
            </a:extLst>
          </p:cNvPr>
          <p:cNvSpPr>
            <a:spLocks noGrp="1"/>
          </p:cNvSpPr>
          <p:nvPr>
            <p:ph type="title"/>
          </p:nvPr>
        </p:nvSpPr>
        <p:spPr>
          <a:xfrm>
            <a:off x="284913" y="200527"/>
            <a:ext cx="11462940" cy="559256"/>
          </a:xfrm>
        </p:spPr>
        <p:txBody>
          <a:bodyPr/>
          <a:lstStyle/>
          <a:p>
            <a:r>
              <a:rPr lang="en-ZA"/>
              <a:t>Mitchell’s Plain Hospital</a:t>
            </a:r>
          </a:p>
        </p:txBody>
      </p:sp>
      <p:sp>
        <p:nvSpPr>
          <p:cNvPr id="8" name="TextBox 7">
            <a:extLst>
              <a:ext uri="{FF2B5EF4-FFF2-40B4-BE49-F238E27FC236}">
                <a16:creationId xmlns:a16="http://schemas.microsoft.com/office/drawing/2014/main" id="{7AF49DAE-CD44-4506-E1F9-DFCB9364306F}"/>
              </a:ext>
            </a:extLst>
          </p:cNvPr>
          <p:cNvSpPr txBox="1"/>
          <p:nvPr/>
        </p:nvSpPr>
        <p:spPr>
          <a:xfrm>
            <a:off x="5465897" y="6533709"/>
            <a:ext cx="7116455" cy="276999"/>
          </a:xfrm>
          <a:prstGeom prst="rect">
            <a:avLst/>
          </a:prstGeom>
          <a:noFill/>
        </p:spPr>
        <p:txBody>
          <a:bodyPr wrap="square" rtlCol="0">
            <a:spAutoFit/>
          </a:bodyPr>
          <a:lstStyle/>
          <a:p>
            <a:pPr algn="ctr"/>
            <a:r>
              <a:rPr lang="en-ZA" sz="1200" i="1"/>
              <a:t>Gutter was removed/omitted and should be reinstated</a:t>
            </a:r>
          </a:p>
        </p:txBody>
      </p:sp>
      <p:pic>
        <p:nvPicPr>
          <p:cNvPr id="4102" name="Picture 3">
            <a:extLst>
              <a:ext uri="{FF2B5EF4-FFF2-40B4-BE49-F238E27FC236}">
                <a16:creationId xmlns:a16="http://schemas.microsoft.com/office/drawing/2014/main" id="{68B68FE4-3C47-95BD-A19C-0D48E750F3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6234" y="1040255"/>
            <a:ext cx="4721916" cy="2712637"/>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1">
            <a:extLst>
              <a:ext uri="{FF2B5EF4-FFF2-40B4-BE49-F238E27FC236}">
                <a16:creationId xmlns:a16="http://schemas.microsoft.com/office/drawing/2014/main" id="{935EDCBE-2888-BB39-9394-66BBF4D07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7410" y="4077184"/>
            <a:ext cx="4859565" cy="244001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5434E8D-B535-4B71-67AC-4258357D142F}"/>
              </a:ext>
            </a:extLst>
          </p:cNvPr>
          <p:cNvSpPr/>
          <p:nvPr/>
        </p:nvSpPr>
        <p:spPr>
          <a:xfrm>
            <a:off x="8590792" y="4418111"/>
            <a:ext cx="406400" cy="3810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ZA"/>
          </a:p>
        </p:txBody>
      </p:sp>
      <p:sp>
        <p:nvSpPr>
          <p:cNvPr id="3" name="TextBox 2">
            <a:extLst>
              <a:ext uri="{FF2B5EF4-FFF2-40B4-BE49-F238E27FC236}">
                <a16:creationId xmlns:a16="http://schemas.microsoft.com/office/drawing/2014/main" id="{301A3BA6-AB90-7D00-2F47-4BB32ECE0FD7}"/>
              </a:ext>
            </a:extLst>
          </p:cNvPr>
          <p:cNvSpPr txBox="1"/>
          <p:nvPr/>
        </p:nvSpPr>
        <p:spPr>
          <a:xfrm>
            <a:off x="5693282" y="3752892"/>
            <a:ext cx="7116455" cy="276999"/>
          </a:xfrm>
          <a:prstGeom prst="rect">
            <a:avLst/>
          </a:prstGeom>
          <a:noFill/>
        </p:spPr>
        <p:txBody>
          <a:bodyPr wrap="square" rtlCol="0">
            <a:spAutoFit/>
          </a:bodyPr>
          <a:lstStyle/>
          <a:p>
            <a:pPr algn="ctr"/>
            <a:r>
              <a:rPr lang="en-ZA" sz="1200" i="1"/>
              <a:t>Flat slope and step in roof providing area for water accumulation</a:t>
            </a:r>
          </a:p>
        </p:txBody>
      </p:sp>
      <p:pic>
        <p:nvPicPr>
          <p:cNvPr id="4" name="Picture 3">
            <a:extLst>
              <a:ext uri="{FF2B5EF4-FFF2-40B4-BE49-F238E27FC236}">
                <a16:creationId xmlns:a16="http://schemas.microsoft.com/office/drawing/2014/main" id="{9BB0E498-0314-6E8E-30C7-6D67AF301021}"/>
              </a:ext>
            </a:extLst>
          </p:cNvPr>
          <p:cNvPicPr>
            <a:picLocks noChangeAspect="1"/>
          </p:cNvPicPr>
          <p:nvPr/>
        </p:nvPicPr>
        <p:blipFill>
          <a:blip r:embed="rId6"/>
          <a:stretch>
            <a:fillRect/>
          </a:stretch>
        </p:blipFill>
        <p:spPr>
          <a:xfrm>
            <a:off x="165087" y="1089278"/>
            <a:ext cx="749497" cy="851282"/>
          </a:xfrm>
          <a:prstGeom prst="rect">
            <a:avLst/>
          </a:prstGeom>
        </p:spPr>
      </p:pic>
    </p:spTree>
    <p:extLst>
      <p:ext uri="{BB962C8B-B14F-4D97-AF65-F5344CB8AC3E}">
        <p14:creationId xmlns:p14="http://schemas.microsoft.com/office/powerpoint/2010/main" val="2823824784"/>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2FF338B-487E-EFF8-8350-426B3BC353A1}"/>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FDB18AA1-7A05-37AB-6772-A8475B3ACACC}"/>
              </a:ext>
            </a:extLst>
          </p:cNvPr>
          <p:cNvSpPr>
            <a:spLocks noGrp="1"/>
          </p:cNvSpPr>
          <p:nvPr>
            <p:ph type="title"/>
          </p:nvPr>
        </p:nvSpPr>
        <p:spPr>
          <a:xfrm>
            <a:off x="284913" y="200527"/>
            <a:ext cx="11462940" cy="559256"/>
          </a:xfrm>
        </p:spPr>
        <p:txBody>
          <a:bodyPr/>
          <a:lstStyle/>
          <a:p>
            <a:r>
              <a:rPr lang="en-ZA"/>
              <a:t>Mitchell’s Plain Hospital</a:t>
            </a:r>
          </a:p>
        </p:txBody>
      </p:sp>
      <p:pic>
        <p:nvPicPr>
          <p:cNvPr id="3" name="Picture 2" descr="A room with blue towels and a blue cart&#10;&#10;AI-generated content may be incorrect.">
            <a:extLst>
              <a:ext uri="{FF2B5EF4-FFF2-40B4-BE49-F238E27FC236}">
                <a16:creationId xmlns:a16="http://schemas.microsoft.com/office/drawing/2014/main" id="{EB99A015-D30F-23E8-5C69-16A19F29AA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929" y="1865121"/>
            <a:ext cx="3089910" cy="4119880"/>
          </a:xfrm>
          <a:prstGeom prst="rect">
            <a:avLst/>
          </a:prstGeom>
        </p:spPr>
      </p:pic>
      <p:pic>
        <p:nvPicPr>
          <p:cNvPr id="7" name="Picture 6" descr="A room with a glass door&#10;&#10;AI-generated content may be incorrect.">
            <a:extLst>
              <a:ext uri="{FF2B5EF4-FFF2-40B4-BE49-F238E27FC236}">
                <a16:creationId xmlns:a16="http://schemas.microsoft.com/office/drawing/2014/main" id="{EFD42E04-ECB2-EEA2-D0E1-1DA0D5EA4E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7761823" y="2380106"/>
            <a:ext cx="4119880" cy="3089910"/>
          </a:xfrm>
          <a:prstGeom prst="rect">
            <a:avLst/>
          </a:prstGeom>
        </p:spPr>
      </p:pic>
      <p:pic>
        <p:nvPicPr>
          <p:cNvPr id="9" name="Picture 8">
            <a:extLst>
              <a:ext uri="{FF2B5EF4-FFF2-40B4-BE49-F238E27FC236}">
                <a16:creationId xmlns:a16="http://schemas.microsoft.com/office/drawing/2014/main" id="{C914DD44-121A-EEBD-E0C4-28D09DE4C94A}"/>
              </a:ext>
            </a:extLst>
          </p:cNvPr>
          <p:cNvPicPr>
            <a:picLocks noChangeAspect="1"/>
          </p:cNvPicPr>
          <p:nvPr/>
        </p:nvPicPr>
        <p:blipFill>
          <a:blip r:embed="rId6"/>
          <a:srcRect l="4303" t="-136" r="3193" b="1578"/>
          <a:stretch>
            <a:fillRect/>
          </a:stretch>
        </p:blipFill>
        <p:spPr>
          <a:xfrm>
            <a:off x="4771655" y="1865120"/>
            <a:ext cx="2750256" cy="4119881"/>
          </a:xfrm>
          <a:prstGeom prst="rect">
            <a:avLst/>
          </a:prstGeom>
        </p:spPr>
      </p:pic>
      <p:sp>
        <p:nvSpPr>
          <p:cNvPr id="2" name="Text Placeholder 6">
            <a:extLst>
              <a:ext uri="{FF2B5EF4-FFF2-40B4-BE49-F238E27FC236}">
                <a16:creationId xmlns:a16="http://schemas.microsoft.com/office/drawing/2014/main" id="{767B4E63-20CD-BB93-7DF8-F6C84E0CEBB5}"/>
              </a:ext>
            </a:extLst>
          </p:cNvPr>
          <p:cNvSpPr txBox="1">
            <a:spLocks/>
          </p:cNvSpPr>
          <p:nvPr/>
        </p:nvSpPr>
        <p:spPr>
          <a:xfrm>
            <a:off x="765024" y="759783"/>
            <a:ext cx="1086817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7"/>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a:t>Area 3: Rehabilitation and Plant Room</a:t>
            </a:r>
          </a:p>
          <a:p>
            <a:endParaRPr lang="en-ZA" sz="800"/>
          </a:p>
          <a:p>
            <a:r>
              <a:rPr lang="en-ZA" sz="1400" b="0">
                <a:latin typeface="Century Gothic"/>
              </a:rPr>
              <a:t>Water ingress into second floor Stair Lobbies &amp; Plant rooms and ground floor Rehabilitation Department Waiting Area below</a:t>
            </a:r>
            <a:endParaRPr lang="en-US" sz="1400" b="0">
              <a:latin typeface="Century Gothic"/>
            </a:endParaRPr>
          </a:p>
          <a:p>
            <a:endParaRPr lang="en-ZA"/>
          </a:p>
          <a:p>
            <a:endParaRPr lang="en-ZA"/>
          </a:p>
          <a:p>
            <a:endParaRPr lang="en-ZA"/>
          </a:p>
        </p:txBody>
      </p:sp>
      <p:sp>
        <p:nvSpPr>
          <p:cNvPr id="4" name="TextBox 3">
            <a:extLst>
              <a:ext uri="{FF2B5EF4-FFF2-40B4-BE49-F238E27FC236}">
                <a16:creationId xmlns:a16="http://schemas.microsoft.com/office/drawing/2014/main" id="{18DBF2B0-7736-63CA-4C34-98F5E4C2927B}"/>
              </a:ext>
            </a:extLst>
          </p:cNvPr>
          <p:cNvSpPr txBox="1"/>
          <p:nvPr/>
        </p:nvSpPr>
        <p:spPr>
          <a:xfrm>
            <a:off x="2460884" y="6034423"/>
            <a:ext cx="3394336" cy="461665"/>
          </a:xfrm>
          <a:prstGeom prst="rect">
            <a:avLst/>
          </a:prstGeom>
          <a:noFill/>
        </p:spPr>
        <p:txBody>
          <a:bodyPr wrap="square" rtlCol="0">
            <a:spAutoFit/>
          </a:bodyPr>
          <a:lstStyle/>
          <a:p>
            <a:pPr algn="ctr"/>
            <a:r>
              <a:rPr lang="en-ZA" sz="1200" b="1" i="1"/>
              <a:t>Ground Floor</a:t>
            </a:r>
          </a:p>
          <a:p>
            <a:pPr marL="171450" indent="-171450" algn="ctr">
              <a:buFont typeface="Arial" panose="020B0604020202020204" pitchFamily="34" charset="0"/>
              <a:buChar char="•"/>
            </a:pPr>
            <a:r>
              <a:rPr lang="en-ZA" sz="1200" i="1"/>
              <a:t>Water leaks along nw wall rehab waiting</a:t>
            </a:r>
          </a:p>
        </p:txBody>
      </p:sp>
      <p:sp>
        <p:nvSpPr>
          <p:cNvPr id="6" name="TextBox 5">
            <a:extLst>
              <a:ext uri="{FF2B5EF4-FFF2-40B4-BE49-F238E27FC236}">
                <a16:creationId xmlns:a16="http://schemas.microsoft.com/office/drawing/2014/main" id="{549B90FD-11F2-B76F-8F80-5718AF681B2A}"/>
              </a:ext>
            </a:extLst>
          </p:cNvPr>
          <p:cNvSpPr txBox="1"/>
          <p:nvPr/>
        </p:nvSpPr>
        <p:spPr>
          <a:xfrm>
            <a:off x="8186163" y="5985001"/>
            <a:ext cx="3006619" cy="461665"/>
          </a:xfrm>
          <a:prstGeom prst="rect">
            <a:avLst/>
          </a:prstGeom>
          <a:noFill/>
        </p:spPr>
        <p:txBody>
          <a:bodyPr wrap="square" rtlCol="0">
            <a:spAutoFit/>
          </a:bodyPr>
          <a:lstStyle/>
          <a:p>
            <a:pPr algn="ctr"/>
            <a:r>
              <a:rPr lang="en-ZA" sz="1200" b="1" i="1"/>
              <a:t>First Floor</a:t>
            </a:r>
          </a:p>
          <a:p>
            <a:pPr marL="171450" indent="-171450" algn="ctr">
              <a:buFont typeface="Arial" panose="020B0604020202020204" pitchFamily="34" charset="0"/>
              <a:buChar char="•"/>
            </a:pPr>
            <a:r>
              <a:rPr lang="en-ZA" sz="1200" i="1"/>
              <a:t>Stair lobby &amp; Plant Room</a:t>
            </a:r>
          </a:p>
        </p:txBody>
      </p:sp>
    </p:spTree>
    <p:extLst>
      <p:ext uri="{BB962C8B-B14F-4D97-AF65-F5344CB8AC3E}">
        <p14:creationId xmlns:p14="http://schemas.microsoft.com/office/powerpoint/2010/main" val="267079886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B153EB8-8AB5-2AC2-987F-DB077FDD9BBD}"/>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9C3E9FFF-9E9C-31DB-4BD2-EBE88B64F5DB}"/>
              </a:ext>
            </a:extLst>
          </p:cNvPr>
          <p:cNvSpPr>
            <a:spLocks noGrp="1"/>
          </p:cNvSpPr>
          <p:nvPr>
            <p:ph type="title"/>
          </p:nvPr>
        </p:nvSpPr>
        <p:spPr>
          <a:xfrm>
            <a:off x="284913" y="200527"/>
            <a:ext cx="11462940" cy="559256"/>
          </a:xfrm>
        </p:spPr>
        <p:txBody>
          <a:bodyPr/>
          <a:lstStyle/>
          <a:p>
            <a:r>
              <a:rPr lang="en-ZA"/>
              <a:t>Mitchell’s Plain Hospital</a:t>
            </a:r>
          </a:p>
        </p:txBody>
      </p:sp>
      <p:sp>
        <p:nvSpPr>
          <p:cNvPr id="2" name="Text Placeholder 6">
            <a:extLst>
              <a:ext uri="{FF2B5EF4-FFF2-40B4-BE49-F238E27FC236}">
                <a16:creationId xmlns:a16="http://schemas.microsoft.com/office/drawing/2014/main" id="{3854C33B-B70E-6DF0-FCD6-6EF025882BE6}"/>
              </a:ext>
            </a:extLst>
          </p:cNvPr>
          <p:cNvSpPr txBox="1">
            <a:spLocks/>
          </p:cNvSpPr>
          <p:nvPr/>
        </p:nvSpPr>
        <p:spPr>
          <a:xfrm>
            <a:off x="765024" y="759783"/>
            <a:ext cx="10355260"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a:t>Area 3: Rehabilitation and Plant Room</a:t>
            </a:r>
          </a:p>
          <a:p>
            <a:endParaRPr lang="en-ZA" sz="800"/>
          </a:p>
          <a:p>
            <a:endParaRPr lang="en-ZA"/>
          </a:p>
        </p:txBody>
      </p:sp>
      <p:sp>
        <p:nvSpPr>
          <p:cNvPr id="13" name="TextBox 12">
            <a:extLst>
              <a:ext uri="{FF2B5EF4-FFF2-40B4-BE49-F238E27FC236}">
                <a16:creationId xmlns:a16="http://schemas.microsoft.com/office/drawing/2014/main" id="{968DBADC-C5C0-DEA6-C0C0-869100BBEB17}"/>
              </a:ext>
            </a:extLst>
          </p:cNvPr>
          <p:cNvSpPr txBox="1"/>
          <p:nvPr/>
        </p:nvSpPr>
        <p:spPr>
          <a:xfrm>
            <a:off x="284913" y="5012420"/>
            <a:ext cx="3394336" cy="461665"/>
          </a:xfrm>
          <a:prstGeom prst="rect">
            <a:avLst/>
          </a:prstGeom>
          <a:noFill/>
        </p:spPr>
        <p:txBody>
          <a:bodyPr wrap="square" rtlCol="0">
            <a:spAutoFit/>
          </a:bodyPr>
          <a:lstStyle/>
          <a:p>
            <a:pPr algn="ctr"/>
            <a:r>
              <a:rPr lang="en-ZA" sz="1200" b="1" i="1"/>
              <a:t>Ground Floor</a:t>
            </a:r>
          </a:p>
          <a:p>
            <a:pPr marL="171450" indent="-171450" algn="ctr">
              <a:buFont typeface="Arial" panose="020B0604020202020204" pitchFamily="34" charset="0"/>
              <a:buChar char="•"/>
            </a:pPr>
            <a:r>
              <a:rPr lang="en-ZA" sz="1200" i="1"/>
              <a:t>Water leaks along nw wall rehab waiting</a:t>
            </a:r>
          </a:p>
        </p:txBody>
      </p:sp>
      <p:grpSp>
        <p:nvGrpSpPr>
          <p:cNvPr id="19" name="Group 18">
            <a:extLst>
              <a:ext uri="{FF2B5EF4-FFF2-40B4-BE49-F238E27FC236}">
                <a16:creationId xmlns:a16="http://schemas.microsoft.com/office/drawing/2014/main" id="{B23F1D9E-30E7-1A23-0B18-67C3CE4FB060}"/>
              </a:ext>
            </a:extLst>
          </p:cNvPr>
          <p:cNvGrpSpPr>
            <a:grpSpLocks noChangeAspect="1"/>
          </p:cNvGrpSpPr>
          <p:nvPr/>
        </p:nvGrpSpPr>
        <p:grpSpPr>
          <a:xfrm>
            <a:off x="195306" y="2306317"/>
            <a:ext cx="3361563" cy="2620129"/>
            <a:chOff x="724007" y="2306317"/>
            <a:chExt cx="4201954" cy="3275161"/>
          </a:xfrm>
        </p:grpSpPr>
        <p:pic>
          <p:nvPicPr>
            <p:cNvPr id="6" name="Picture 5">
              <a:extLst>
                <a:ext uri="{FF2B5EF4-FFF2-40B4-BE49-F238E27FC236}">
                  <a16:creationId xmlns:a16="http://schemas.microsoft.com/office/drawing/2014/main" id="{D5142345-E210-CDD7-5DBB-E363B4B239C5}"/>
                </a:ext>
              </a:extLst>
            </p:cNvPr>
            <p:cNvPicPr>
              <a:picLocks noChangeAspect="1"/>
            </p:cNvPicPr>
            <p:nvPr/>
          </p:nvPicPr>
          <p:blipFill>
            <a:blip r:embed="rId5">
              <a:alphaModFix/>
            </a:blip>
            <a:srcRect t="8026" r="21178"/>
            <a:stretch>
              <a:fillRect/>
            </a:stretch>
          </p:blipFill>
          <p:spPr>
            <a:xfrm>
              <a:off x="724007" y="2306317"/>
              <a:ext cx="4201954" cy="3275161"/>
            </a:xfrm>
            <a:prstGeom prst="rect">
              <a:avLst/>
            </a:prstGeom>
          </p:spPr>
        </p:pic>
        <p:sp>
          <p:nvSpPr>
            <p:cNvPr id="15" name="Rectangle 14">
              <a:extLst>
                <a:ext uri="{FF2B5EF4-FFF2-40B4-BE49-F238E27FC236}">
                  <a16:creationId xmlns:a16="http://schemas.microsoft.com/office/drawing/2014/main" id="{21AA8D71-5FF1-CBD4-C729-F4E6959061B7}"/>
                </a:ext>
              </a:extLst>
            </p:cNvPr>
            <p:cNvSpPr/>
            <p:nvPr/>
          </p:nvSpPr>
          <p:spPr>
            <a:xfrm>
              <a:off x="1322832" y="4190667"/>
              <a:ext cx="1072896" cy="595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pic>
        <p:nvPicPr>
          <p:cNvPr id="18" name="Picture 17">
            <a:extLst>
              <a:ext uri="{FF2B5EF4-FFF2-40B4-BE49-F238E27FC236}">
                <a16:creationId xmlns:a16="http://schemas.microsoft.com/office/drawing/2014/main" id="{E6B314DC-12BF-7376-F366-B2D298C34C22}"/>
              </a:ext>
            </a:extLst>
          </p:cNvPr>
          <p:cNvPicPr>
            <a:picLocks noChangeAspect="1"/>
          </p:cNvPicPr>
          <p:nvPr/>
        </p:nvPicPr>
        <p:blipFill>
          <a:blip r:embed="rId6">
            <a:alphaModFix/>
          </a:blip>
          <a:srcRect r="19614" b="5590"/>
          <a:stretch>
            <a:fillRect/>
          </a:stretch>
        </p:blipFill>
        <p:spPr>
          <a:xfrm>
            <a:off x="3859635" y="2357120"/>
            <a:ext cx="3296386" cy="2569326"/>
          </a:xfrm>
          <a:prstGeom prst="rect">
            <a:avLst/>
          </a:prstGeom>
        </p:spPr>
      </p:pic>
      <p:sp>
        <p:nvSpPr>
          <p:cNvPr id="20" name="TextBox 19">
            <a:extLst>
              <a:ext uri="{FF2B5EF4-FFF2-40B4-BE49-F238E27FC236}">
                <a16:creationId xmlns:a16="http://schemas.microsoft.com/office/drawing/2014/main" id="{AE64D217-23F7-343F-2DE9-533892FAF813}"/>
              </a:ext>
            </a:extLst>
          </p:cNvPr>
          <p:cNvSpPr txBox="1"/>
          <p:nvPr/>
        </p:nvSpPr>
        <p:spPr>
          <a:xfrm>
            <a:off x="4003780" y="5010650"/>
            <a:ext cx="3006619" cy="461665"/>
          </a:xfrm>
          <a:prstGeom prst="rect">
            <a:avLst/>
          </a:prstGeom>
          <a:noFill/>
        </p:spPr>
        <p:txBody>
          <a:bodyPr wrap="square" rtlCol="0">
            <a:spAutoFit/>
          </a:bodyPr>
          <a:lstStyle/>
          <a:p>
            <a:pPr algn="ctr"/>
            <a:r>
              <a:rPr lang="en-ZA" sz="1200" b="1" i="1"/>
              <a:t>Second Floor</a:t>
            </a:r>
          </a:p>
          <a:p>
            <a:pPr marL="171450" indent="-171450" algn="ctr">
              <a:buFont typeface="Arial" panose="020B0604020202020204" pitchFamily="34" charset="0"/>
              <a:buChar char="•"/>
            </a:pPr>
            <a:r>
              <a:rPr lang="en-ZA" sz="1200" i="1"/>
              <a:t>Plant room: Structural Cracks</a:t>
            </a:r>
          </a:p>
        </p:txBody>
      </p:sp>
      <p:sp>
        <p:nvSpPr>
          <p:cNvPr id="21" name="Rectangle 20">
            <a:extLst>
              <a:ext uri="{FF2B5EF4-FFF2-40B4-BE49-F238E27FC236}">
                <a16:creationId xmlns:a16="http://schemas.microsoft.com/office/drawing/2014/main" id="{7AEBAEA2-C392-3F53-B2DD-4549525B99CD}"/>
              </a:ext>
            </a:extLst>
          </p:cNvPr>
          <p:cNvSpPr/>
          <p:nvPr/>
        </p:nvSpPr>
        <p:spPr>
          <a:xfrm>
            <a:off x="4226607" y="3868797"/>
            <a:ext cx="858317" cy="421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pic>
        <p:nvPicPr>
          <p:cNvPr id="12" name="Picture 11">
            <a:extLst>
              <a:ext uri="{FF2B5EF4-FFF2-40B4-BE49-F238E27FC236}">
                <a16:creationId xmlns:a16="http://schemas.microsoft.com/office/drawing/2014/main" id="{C89ADE53-6D7B-9E88-D863-ECCCB1D22FE9}"/>
              </a:ext>
            </a:extLst>
          </p:cNvPr>
          <p:cNvPicPr>
            <a:picLocks noChangeAspect="1"/>
          </p:cNvPicPr>
          <p:nvPr/>
        </p:nvPicPr>
        <p:blipFill>
          <a:blip r:embed="rId7">
            <a:alphaModFix/>
          </a:blip>
          <a:srcRect t="8059" r="61068" b="4189"/>
          <a:stretch>
            <a:fillRect/>
          </a:stretch>
        </p:blipFill>
        <p:spPr>
          <a:xfrm>
            <a:off x="7504071" y="2501359"/>
            <a:ext cx="1686663" cy="2425087"/>
          </a:xfrm>
          <a:prstGeom prst="rect">
            <a:avLst/>
          </a:prstGeom>
        </p:spPr>
      </p:pic>
      <p:sp>
        <p:nvSpPr>
          <p:cNvPr id="14" name="TextBox 13">
            <a:extLst>
              <a:ext uri="{FF2B5EF4-FFF2-40B4-BE49-F238E27FC236}">
                <a16:creationId xmlns:a16="http://schemas.microsoft.com/office/drawing/2014/main" id="{C909D938-312B-AAC7-6459-A27B06DC22DB}"/>
              </a:ext>
            </a:extLst>
          </p:cNvPr>
          <p:cNvSpPr txBox="1"/>
          <p:nvPr/>
        </p:nvSpPr>
        <p:spPr>
          <a:xfrm>
            <a:off x="6936614" y="5010650"/>
            <a:ext cx="2821576" cy="830997"/>
          </a:xfrm>
          <a:prstGeom prst="rect">
            <a:avLst/>
          </a:prstGeom>
          <a:noFill/>
        </p:spPr>
        <p:txBody>
          <a:bodyPr wrap="square" rtlCol="0">
            <a:spAutoFit/>
          </a:bodyPr>
          <a:lstStyle/>
          <a:p>
            <a:pPr algn="ctr"/>
            <a:r>
              <a:rPr lang="en-ZA" sz="1200" b="1" i="1"/>
              <a:t>Third Floor</a:t>
            </a:r>
          </a:p>
          <a:p>
            <a:pPr marL="171450" indent="-171450" algn="ctr">
              <a:buFont typeface="Arial" panose="020B0604020202020204" pitchFamily="34" charset="0"/>
              <a:buChar char="•"/>
            </a:pPr>
            <a:r>
              <a:rPr lang="en-ZA" sz="1200" i="1"/>
              <a:t>Balcony Cavity Wall</a:t>
            </a:r>
          </a:p>
          <a:p>
            <a:pPr marL="171450" indent="-171450" algn="ctr">
              <a:buFont typeface="Arial" panose="020B0604020202020204" pitchFamily="34" charset="0"/>
              <a:buChar char="•"/>
            </a:pPr>
            <a:r>
              <a:rPr lang="en-ZA" sz="1200" i="1"/>
              <a:t>Weepholes</a:t>
            </a:r>
          </a:p>
          <a:p>
            <a:pPr marL="171450" indent="-171450" algn="ctr">
              <a:buFont typeface="Arial" panose="020B0604020202020204" pitchFamily="34" charset="0"/>
              <a:buChar char="•"/>
            </a:pPr>
            <a:r>
              <a:rPr lang="en-ZA" sz="1200" i="1"/>
              <a:t>NW facing</a:t>
            </a:r>
          </a:p>
        </p:txBody>
      </p:sp>
      <p:sp>
        <p:nvSpPr>
          <p:cNvPr id="22" name="Rectangle 21">
            <a:extLst>
              <a:ext uri="{FF2B5EF4-FFF2-40B4-BE49-F238E27FC236}">
                <a16:creationId xmlns:a16="http://schemas.microsoft.com/office/drawing/2014/main" id="{88A11C99-41C5-4FF3-E810-8260B5A720B8}"/>
              </a:ext>
            </a:extLst>
          </p:cNvPr>
          <p:cNvSpPr/>
          <p:nvPr/>
        </p:nvSpPr>
        <p:spPr>
          <a:xfrm>
            <a:off x="7922771" y="3813797"/>
            <a:ext cx="893865" cy="47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pic>
        <p:nvPicPr>
          <p:cNvPr id="24" name="Picture 23">
            <a:extLst>
              <a:ext uri="{FF2B5EF4-FFF2-40B4-BE49-F238E27FC236}">
                <a16:creationId xmlns:a16="http://schemas.microsoft.com/office/drawing/2014/main" id="{A789BFD2-A9CA-CFCD-F34E-AFF3AFFF4D18}"/>
              </a:ext>
            </a:extLst>
          </p:cNvPr>
          <p:cNvPicPr>
            <a:picLocks noChangeAspect="1"/>
          </p:cNvPicPr>
          <p:nvPr/>
        </p:nvPicPr>
        <p:blipFill>
          <a:blip r:embed="rId8"/>
          <a:stretch>
            <a:fillRect/>
          </a:stretch>
        </p:blipFill>
        <p:spPr>
          <a:xfrm>
            <a:off x="11161062" y="5896632"/>
            <a:ext cx="586791" cy="548688"/>
          </a:xfrm>
          <a:prstGeom prst="rect">
            <a:avLst/>
          </a:prstGeom>
        </p:spPr>
      </p:pic>
      <p:pic>
        <p:nvPicPr>
          <p:cNvPr id="26" name="Picture 25">
            <a:extLst>
              <a:ext uri="{FF2B5EF4-FFF2-40B4-BE49-F238E27FC236}">
                <a16:creationId xmlns:a16="http://schemas.microsoft.com/office/drawing/2014/main" id="{91EB166B-B063-2D57-457D-27A1AE843E37}"/>
              </a:ext>
            </a:extLst>
          </p:cNvPr>
          <p:cNvPicPr>
            <a:picLocks noChangeAspect="1"/>
          </p:cNvPicPr>
          <p:nvPr/>
        </p:nvPicPr>
        <p:blipFill>
          <a:blip r:embed="rId9">
            <a:alphaModFix/>
          </a:blip>
          <a:srcRect r="29890" b="9173"/>
          <a:stretch>
            <a:fillRect/>
          </a:stretch>
        </p:blipFill>
        <p:spPr>
          <a:xfrm>
            <a:off x="9501594" y="2501359"/>
            <a:ext cx="2457617" cy="2425087"/>
          </a:xfrm>
          <a:prstGeom prst="rect">
            <a:avLst/>
          </a:prstGeom>
        </p:spPr>
      </p:pic>
      <p:sp>
        <p:nvSpPr>
          <p:cNvPr id="29" name="TextBox 28">
            <a:extLst>
              <a:ext uri="{FF2B5EF4-FFF2-40B4-BE49-F238E27FC236}">
                <a16:creationId xmlns:a16="http://schemas.microsoft.com/office/drawing/2014/main" id="{80BFFAA6-7FEE-8B92-E0C7-89C8BA787FC6}"/>
              </a:ext>
            </a:extLst>
          </p:cNvPr>
          <p:cNvSpPr txBox="1"/>
          <p:nvPr/>
        </p:nvSpPr>
        <p:spPr>
          <a:xfrm>
            <a:off x="9285093" y="4996040"/>
            <a:ext cx="2821576" cy="461665"/>
          </a:xfrm>
          <a:prstGeom prst="rect">
            <a:avLst/>
          </a:prstGeom>
          <a:noFill/>
        </p:spPr>
        <p:txBody>
          <a:bodyPr wrap="square" rtlCol="0">
            <a:spAutoFit/>
          </a:bodyPr>
          <a:lstStyle/>
          <a:p>
            <a:pPr algn="ctr"/>
            <a:r>
              <a:rPr lang="en-ZA" sz="1200" b="1" i="1"/>
              <a:t>Tower Roof Level</a:t>
            </a:r>
          </a:p>
          <a:p>
            <a:pPr marL="171450" indent="-171450" algn="ctr">
              <a:buFont typeface="Arial" panose="020B0604020202020204" pitchFamily="34" charset="0"/>
              <a:buChar char="•"/>
            </a:pPr>
            <a:r>
              <a:rPr lang="en-ZA" sz="1200" i="1"/>
              <a:t>Cavity wall roof closer</a:t>
            </a:r>
          </a:p>
        </p:txBody>
      </p:sp>
      <p:sp>
        <p:nvSpPr>
          <p:cNvPr id="30" name="Rectangle 29">
            <a:extLst>
              <a:ext uri="{FF2B5EF4-FFF2-40B4-BE49-F238E27FC236}">
                <a16:creationId xmlns:a16="http://schemas.microsoft.com/office/drawing/2014/main" id="{46D6D121-4B47-D905-1303-8FC6DF906E15}"/>
              </a:ext>
            </a:extLst>
          </p:cNvPr>
          <p:cNvSpPr/>
          <p:nvPr/>
        </p:nvSpPr>
        <p:spPr>
          <a:xfrm>
            <a:off x="9929376" y="3813796"/>
            <a:ext cx="893865" cy="476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5" name="Rectangle 34">
            <a:extLst>
              <a:ext uri="{FF2B5EF4-FFF2-40B4-BE49-F238E27FC236}">
                <a16:creationId xmlns:a16="http://schemas.microsoft.com/office/drawing/2014/main" id="{DFEF4389-DFF5-5C47-0B12-A9ED97BB294A}"/>
              </a:ext>
            </a:extLst>
          </p:cNvPr>
          <p:cNvSpPr/>
          <p:nvPr/>
        </p:nvSpPr>
        <p:spPr>
          <a:xfrm>
            <a:off x="765024" y="3676871"/>
            <a:ext cx="698016" cy="98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6" name="Rectangle 35">
            <a:extLst>
              <a:ext uri="{FF2B5EF4-FFF2-40B4-BE49-F238E27FC236}">
                <a16:creationId xmlns:a16="http://schemas.microsoft.com/office/drawing/2014/main" id="{217FB9AF-C013-FA30-0673-722F65393210}"/>
              </a:ext>
            </a:extLst>
          </p:cNvPr>
          <p:cNvSpPr/>
          <p:nvPr/>
        </p:nvSpPr>
        <p:spPr>
          <a:xfrm>
            <a:off x="4655765" y="3738754"/>
            <a:ext cx="324667" cy="98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7" name="Rectangle 36">
            <a:extLst>
              <a:ext uri="{FF2B5EF4-FFF2-40B4-BE49-F238E27FC236}">
                <a16:creationId xmlns:a16="http://schemas.microsoft.com/office/drawing/2014/main" id="{AC5720F4-E9C3-6034-16EB-A1F0F3AC8437}"/>
              </a:ext>
            </a:extLst>
          </p:cNvPr>
          <p:cNvSpPr/>
          <p:nvPr/>
        </p:nvSpPr>
        <p:spPr>
          <a:xfrm>
            <a:off x="7246679" y="3913763"/>
            <a:ext cx="324667" cy="98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3" name="TextBox 32">
            <a:extLst>
              <a:ext uri="{FF2B5EF4-FFF2-40B4-BE49-F238E27FC236}">
                <a16:creationId xmlns:a16="http://schemas.microsoft.com/office/drawing/2014/main" id="{5FB2524E-09C7-96DE-6B49-A8FDD930882B}"/>
              </a:ext>
            </a:extLst>
          </p:cNvPr>
          <p:cNvSpPr txBox="1"/>
          <p:nvPr/>
        </p:nvSpPr>
        <p:spPr>
          <a:xfrm>
            <a:off x="4262659" y="3684992"/>
            <a:ext cx="1189237" cy="215444"/>
          </a:xfrm>
          <a:prstGeom prst="rect">
            <a:avLst/>
          </a:prstGeom>
          <a:noFill/>
        </p:spPr>
        <p:txBody>
          <a:bodyPr wrap="square" rtlCol="0">
            <a:spAutoFit/>
          </a:bodyPr>
          <a:lstStyle/>
          <a:p>
            <a:pPr algn="ctr"/>
            <a:r>
              <a:rPr lang="en-ZA" sz="800" b="1" i="1"/>
              <a:t>Plant rm</a:t>
            </a:r>
          </a:p>
        </p:txBody>
      </p:sp>
      <p:sp>
        <p:nvSpPr>
          <p:cNvPr id="32" name="TextBox 31">
            <a:extLst>
              <a:ext uri="{FF2B5EF4-FFF2-40B4-BE49-F238E27FC236}">
                <a16:creationId xmlns:a16="http://schemas.microsoft.com/office/drawing/2014/main" id="{601D1026-C8F7-7CC4-67DB-A14C2C61F62A}"/>
              </a:ext>
            </a:extLst>
          </p:cNvPr>
          <p:cNvSpPr txBox="1"/>
          <p:nvPr/>
        </p:nvSpPr>
        <p:spPr>
          <a:xfrm>
            <a:off x="508905" y="3621870"/>
            <a:ext cx="1189237" cy="215444"/>
          </a:xfrm>
          <a:prstGeom prst="rect">
            <a:avLst/>
          </a:prstGeom>
          <a:noFill/>
        </p:spPr>
        <p:txBody>
          <a:bodyPr wrap="square" rtlCol="0">
            <a:spAutoFit/>
          </a:bodyPr>
          <a:lstStyle/>
          <a:p>
            <a:pPr algn="ctr"/>
            <a:r>
              <a:rPr lang="en-ZA" sz="800" b="1" i="1"/>
              <a:t>Rehab Waiting</a:t>
            </a:r>
          </a:p>
        </p:txBody>
      </p:sp>
      <p:sp>
        <p:nvSpPr>
          <p:cNvPr id="38" name="Rectangle 37">
            <a:extLst>
              <a:ext uri="{FF2B5EF4-FFF2-40B4-BE49-F238E27FC236}">
                <a16:creationId xmlns:a16="http://schemas.microsoft.com/office/drawing/2014/main" id="{3E18B6B2-5CD2-CCFD-29B1-7E2A1CC79750}"/>
              </a:ext>
            </a:extLst>
          </p:cNvPr>
          <p:cNvSpPr/>
          <p:nvPr/>
        </p:nvSpPr>
        <p:spPr>
          <a:xfrm>
            <a:off x="8004140" y="3713902"/>
            <a:ext cx="428660" cy="99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34" name="TextBox 33">
            <a:extLst>
              <a:ext uri="{FF2B5EF4-FFF2-40B4-BE49-F238E27FC236}">
                <a16:creationId xmlns:a16="http://schemas.microsoft.com/office/drawing/2014/main" id="{4D25A3C8-87A1-615B-62F5-F51870F50C0E}"/>
              </a:ext>
            </a:extLst>
          </p:cNvPr>
          <p:cNvSpPr txBox="1"/>
          <p:nvPr/>
        </p:nvSpPr>
        <p:spPr>
          <a:xfrm>
            <a:off x="7627399" y="3667609"/>
            <a:ext cx="1189237" cy="215444"/>
          </a:xfrm>
          <a:prstGeom prst="rect">
            <a:avLst/>
          </a:prstGeom>
          <a:noFill/>
        </p:spPr>
        <p:txBody>
          <a:bodyPr wrap="square" rtlCol="0">
            <a:spAutoFit/>
          </a:bodyPr>
          <a:lstStyle/>
          <a:p>
            <a:pPr algn="ctr"/>
            <a:r>
              <a:rPr lang="en-ZA" sz="800" b="1" i="1"/>
              <a:t>Balcony</a:t>
            </a:r>
          </a:p>
        </p:txBody>
      </p:sp>
    </p:spTree>
    <p:extLst>
      <p:ext uri="{BB962C8B-B14F-4D97-AF65-F5344CB8AC3E}">
        <p14:creationId xmlns:p14="http://schemas.microsoft.com/office/powerpoint/2010/main" val="187267221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7D1DEAC-AFA8-06D3-6804-C7B88F731858}"/>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5FD97799-1749-E24D-7BEF-D14FAE40187F}"/>
              </a:ext>
            </a:extLst>
          </p:cNvPr>
          <p:cNvSpPr txBox="1">
            <a:spLocks/>
          </p:cNvSpPr>
          <p:nvPr/>
        </p:nvSpPr>
        <p:spPr>
          <a:xfrm>
            <a:off x="886630" y="759783"/>
            <a:ext cx="3916547"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2400"/>
          </a:p>
          <a:p>
            <a:r>
              <a:rPr lang="en-ZA"/>
              <a:t>Area 3: Plant room and Rehabilitation</a:t>
            </a:r>
          </a:p>
          <a:p>
            <a:endParaRPr lang="en-ZA"/>
          </a:p>
          <a:p>
            <a:r>
              <a:rPr lang="en-ZA"/>
              <a:t>Second Floor Structural Cracks</a:t>
            </a:r>
          </a:p>
          <a:p>
            <a:endParaRPr lang="en-ZA"/>
          </a:p>
          <a:p>
            <a:pPr lvl="2" algn="just"/>
            <a:r>
              <a:rPr lang="en-ZA"/>
              <a:t>Plant room: significant soffit &amp; column cracks</a:t>
            </a:r>
          </a:p>
          <a:p>
            <a:pPr lvl="2" algn="just"/>
            <a:endParaRPr lang="en-ZA"/>
          </a:p>
          <a:p>
            <a:pPr lvl="2" algn="just"/>
            <a:r>
              <a:rPr lang="en-ZA"/>
              <a:t>Remainder cracks minor movement cracks not structural concern</a:t>
            </a:r>
          </a:p>
          <a:p>
            <a:pPr lvl="2" algn="just"/>
            <a:endParaRPr lang="en-ZA"/>
          </a:p>
          <a:p>
            <a:pPr lvl="2" algn="just"/>
            <a:r>
              <a:rPr lang="en-ZA"/>
              <a:t>Water ingress via the louvre</a:t>
            </a:r>
          </a:p>
        </p:txBody>
      </p:sp>
      <p:sp>
        <p:nvSpPr>
          <p:cNvPr id="5" name="Title 3">
            <a:extLst>
              <a:ext uri="{FF2B5EF4-FFF2-40B4-BE49-F238E27FC236}">
                <a16:creationId xmlns:a16="http://schemas.microsoft.com/office/drawing/2014/main" id="{424D959A-8F16-9678-790D-46B4990E76A3}"/>
              </a:ext>
            </a:extLst>
          </p:cNvPr>
          <p:cNvSpPr>
            <a:spLocks noGrp="1"/>
          </p:cNvSpPr>
          <p:nvPr>
            <p:ph type="title"/>
          </p:nvPr>
        </p:nvSpPr>
        <p:spPr>
          <a:xfrm>
            <a:off x="284913" y="200527"/>
            <a:ext cx="11462940" cy="559256"/>
          </a:xfrm>
        </p:spPr>
        <p:txBody>
          <a:bodyPr/>
          <a:lstStyle/>
          <a:p>
            <a:r>
              <a:rPr lang="en-ZA"/>
              <a:t>Mitchell’s Plain Hospital</a:t>
            </a:r>
          </a:p>
        </p:txBody>
      </p:sp>
      <p:sp>
        <p:nvSpPr>
          <p:cNvPr id="8" name="TextBox 7">
            <a:extLst>
              <a:ext uri="{FF2B5EF4-FFF2-40B4-BE49-F238E27FC236}">
                <a16:creationId xmlns:a16="http://schemas.microsoft.com/office/drawing/2014/main" id="{5BB27ACB-5AFF-B81F-62E6-829BF1E531AB}"/>
              </a:ext>
            </a:extLst>
          </p:cNvPr>
          <p:cNvSpPr txBox="1"/>
          <p:nvPr/>
        </p:nvSpPr>
        <p:spPr>
          <a:xfrm>
            <a:off x="8926277" y="6380939"/>
            <a:ext cx="2821576" cy="461665"/>
          </a:xfrm>
          <a:prstGeom prst="rect">
            <a:avLst/>
          </a:prstGeom>
          <a:noFill/>
        </p:spPr>
        <p:txBody>
          <a:bodyPr wrap="square" rtlCol="0">
            <a:spAutoFit/>
          </a:bodyPr>
          <a:lstStyle/>
          <a:p>
            <a:pPr algn="ctr"/>
            <a:r>
              <a:rPr lang="en-ZA" sz="1200" i="1"/>
              <a:t>Minor cracks which may contribute towards moisture ingress</a:t>
            </a:r>
          </a:p>
        </p:txBody>
      </p:sp>
      <p:sp>
        <p:nvSpPr>
          <p:cNvPr id="3" name="TextBox 2">
            <a:extLst>
              <a:ext uri="{FF2B5EF4-FFF2-40B4-BE49-F238E27FC236}">
                <a16:creationId xmlns:a16="http://schemas.microsoft.com/office/drawing/2014/main" id="{66060538-737F-445C-74A0-1DFEB5DE5013}"/>
              </a:ext>
            </a:extLst>
          </p:cNvPr>
          <p:cNvSpPr txBox="1"/>
          <p:nvPr/>
        </p:nvSpPr>
        <p:spPr>
          <a:xfrm>
            <a:off x="8627484" y="3564146"/>
            <a:ext cx="3010189" cy="461665"/>
          </a:xfrm>
          <a:prstGeom prst="rect">
            <a:avLst/>
          </a:prstGeom>
          <a:noFill/>
        </p:spPr>
        <p:txBody>
          <a:bodyPr wrap="square" rtlCol="0">
            <a:spAutoFit/>
          </a:bodyPr>
          <a:lstStyle/>
          <a:p>
            <a:pPr algn="ctr"/>
            <a:r>
              <a:rPr lang="en-ZA" sz="1200" i="1"/>
              <a:t>Second Floor: Significant cracking within plantroom</a:t>
            </a:r>
          </a:p>
        </p:txBody>
      </p:sp>
      <p:pic>
        <p:nvPicPr>
          <p:cNvPr id="4" name="Picture 3">
            <a:extLst>
              <a:ext uri="{FF2B5EF4-FFF2-40B4-BE49-F238E27FC236}">
                <a16:creationId xmlns:a16="http://schemas.microsoft.com/office/drawing/2014/main" id="{A1B06119-0942-B951-9F7F-911E75D4AEC8}"/>
              </a:ext>
            </a:extLst>
          </p:cNvPr>
          <p:cNvPicPr>
            <a:picLocks noChangeAspect="1"/>
          </p:cNvPicPr>
          <p:nvPr/>
        </p:nvPicPr>
        <p:blipFill>
          <a:blip r:embed="rId4" cstate="print">
            <a:extLst>
              <a:ext uri="{28A0092B-C50C-407E-A947-70E740481C1C}">
                <a14:useLocalDpi xmlns:a14="http://schemas.microsoft.com/office/drawing/2010/main"/>
              </a:ext>
            </a:extLst>
          </a:blip>
          <a:srcRect l="9569"/>
          <a:stretch>
            <a:fillRect/>
          </a:stretch>
        </p:blipFill>
        <p:spPr>
          <a:xfrm>
            <a:off x="8691772" y="1181756"/>
            <a:ext cx="2881615" cy="2394820"/>
          </a:xfrm>
          <a:prstGeom prst="rect">
            <a:avLst/>
          </a:prstGeom>
        </p:spPr>
      </p:pic>
      <p:pic>
        <p:nvPicPr>
          <p:cNvPr id="7" name="Picture 6">
            <a:extLst>
              <a:ext uri="{FF2B5EF4-FFF2-40B4-BE49-F238E27FC236}">
                <a16:creationId xmlns:a16="http://schemas.microsoft.com/office/drawing/2014/main" id="{4A9F1770-64DE-7B4E-5D67-29D6F1BF521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bwMode="auto">
          <a:xfrm>
            <a:off x="8691772" y="4139388"/>
            <a:ext cx="2881615" cy="230294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4964EA8-1E8D-AE70-9EB7-123510A68EB1}"/>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5149433" y="1181755"/>
            <a:ext cx="3010189" cy="2394821"/>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D696FC4D-8E69-6CB4-EE78-4C7FB04E5072}"/>
              </a:ext>
            </a:extLst>
          </p:cNvPr>
          <p:cNvSpPr txBox="1"/>
          <p:nvPr/>
        </p:nvSpPr>
        <p:spPr>
          <a:xfrm>
            <a:off x="4980837" y="3593080"/>
            <a:ext cx="3178786" cy="461665"/>
          </a:xfrm>
          <a:prstGeom prst="rect">
            <a:avLst/>
          </a:prstGeom>
          <a:noFill/>
        </p:spPr>
        <p:txBody>
          <a:bodyPr wrap="square" rtlCol="0">
            <a:spAutoFit/>
          </a:bodyPr>
          <a:lstStyle/>
          <a:p>
            <a:pPr algn="ctr"/>
            <a:r>
              <a:rPr lang="en-ZA" sz="1200" i="1"/>
              <a:t>Third Floor: indication of water ingress through louvres</a:t>
            </a:r>
          </a:p>
        </p:txBody>
      </p:sp>
      <p:pic>
        <p:nvPicPr>
          <p:cNvPr id="12" name="Picture 11">
            <a:extLst>
              <a:ext uri="{FF2B5EF4-FFF2-40B4-BE49-F238E27FC236}">
                <a16:creationId xmlns:a16="http://schemas.microsoft.com/office/drawing/2014/main" id="{944D4455-6E81-6ECA-EC14-79B1664AFA1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bwMode="auto">
          <a:xfrm>
            <a:off x="5149433" y="4124192"/>
            <a:ext cx="3010189" cy="2318140"/>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A7FB41F7-3BEC-532A-465A-6A0B4B435A1A}"/>
              </a:ext>
            </a:extLst>
          </p:cNvPr>
          <p:cNvSpPr txBox="1"/>
          <p:nvPr/>
        </p:nvSpPr>
        <p:spPr>
          <a:xfrm>
            <a:off x="5338046" y="6409873"/>
            <a:ext cx="2821576" cy="461665"/>
          </a:xfrm>
          <a:prstGeom prst="rect">
            <a:avLst/>
          </a:prstGeom>
          <a:noFill/>
        </p:spPr>
        <p:txBody>
          <a:bodyPr wrap="square" rtlCol="0">
            <a:spAutoFit/>
          </a:bodyPr>
          <a:lstStyle/>
          <a:p>
            <a:pPr algn="ctr"/>
            <a:r>
              <a:rPr lang="en-ZA" sz="1200" i="1"/>
              <a:t>Third Floor: Horizontal cracks and separation in mortar</a:t>
            </a:r>
          </a:p>
        </p:txBody>
      </p:sp>
      <p:pic>
        <p:nvPicPr>
          <p:cNvPr id="2" name="Picture 1">
            <a:extLst>
              <a:ext uri="{FF2B5EF4-FFF2-40B4-BE49-F238E27FC236}">
                <a16:creationId xmlns:a16="http://schemas.microsoft.com/office/drawing/2014/main" id="{51C1FC0C-D377-D215-6A91-A33F43CC6864}"/>
              </a:ext>
            </a:extLst>
          </p:cNvPr>
          <p:cNvPicPr>
            <a:picLocks noChangeAspect="1"/>
          </p:cNvPicPr>
          <p:nvPr/>
        </p:nvPicPr>
        <p:blipFill>
          <a:blip r:embed="rId9"/>
          <a:stretch>
            <a:fillRect/>
          </a:stretch>
        </p:blipFill>
        <p:spPr>
          <a:xfrm>
            <a:off x="165087" y="1089278"/>
            <a:ext cx="749497" cy="851282"/>
          </a:xfrm>
          <a:prstGeom prst="rect">
            <a:avLst/>
          </a:prstGeom>
        </p:spPr>
      </p:pic>
    </p:spTree>
    <p:extLst>
      <p:ext uri="{BB962C8B-B14F-4D97-AF65-F5344CB8AC3E}">
        <p14:creationId xmlns:p14="http://schemas.microsoft.com/office/powerpoint/2010/main" val="8739325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E8D5116-872B-2DEE-E04C-4A4FDA313DB1}"/>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26E81A10-720C-5285-DD17-1625B15E7562}"/>
              </a:ext>
            </a:extLst>
          </p:cNvPr>
          <p:cNvSpPr>
            <a:spLocks noGrp="1"/>
          </p:cNvSpPr>
          <p:nvPr>
            <p:ph type="title"/>
          </p:nvPr>
        </p:nvSpPr>
        <p:spPr>
          <a:xfrm>
            <a:off x="284913" y="200527"/>
            <a:ext cx="11462940" cy="559256"/>
          </a:xfrm>
        </p:spPr>
        <p:txBody>
          <a:bodyPr/>
          <a:lstStyle/>
          <a:p>
            <a:r>
              <a:rPr lang="en-ZA"/>
              <a:t>Mitchell’s Plain Hospital</a:t>
            </a:r>
          </a:p>
        </p:txBody>
      </p:sp>
      <p:pic>
        <p:nvPicPr>
          <p:cNvPr id="15" name="Picture 14">
            <a:extLst>
              <a:ext uri="{FF2B5EF4-FFF2-40B4-BE49-F238E27FC236}">
                <a16:creationId xmlns:a16="http://schemas.microsoft.com/office/drawing/2014/main" id="{BBF6D100-EF0F-3850-280F-CFDEB21DCDD3}"/>
              </a:ext>
            </a:extLst>
          </p:cNvPr>
          <p:cNvPicPr>
            <a:picLocks noChangeAspect="1"/>
          </p:cNvPicPr>
          <p:nvPr/>
        </p:nvPicPr>
        <p:blipFill>
          <a:blip r:embed="rId3"/>
          <a:srcRect t="7649"/>
          <a:stretch>
            <a:fillRect/>
          </a:stretch>
        </p:blipFill>
        <p:spPr>
          <a:xfrm>
            <a:off x="3130743" y="1801581"/>
            <a:ext cx="5185865" cy="3599017"/>
          </a:xfrm>
          <a:prstGeom prst="rect">
            <a:avLst/>
          </a:prstGeom>
        </p:spPr>
      </p:pic>
      <p:sp>
        <p:nvSpPr>
          <p:cNvPr id="3" name="TextBox 2">
            <a:extLst>
              <a:ext uri="{FF2B5EF4-FFF2-40B4-BE49-F238E27FC236}">
                <a16:creationId xmlns:a16="http://schemas.microsoft.com/office/drawing/2014/main" id="{E2A4C9C1-3600-EAD6-C755-AFD78E704366}"/>
              </a:ext>
            </a:extLst>
          </p:cNvPr>
          <p:cNvSpPr txBox="1"/>
          <p:nvPr/>
        </p:nvSpPr>
        <p:spPr>
          <a:xfrm>
            <a:off x="4572724" y="1006616"/>
            <a:ext cx="3381571" cy="276999"/>
          </a:xfrm>
          <a:prstGeom prst="rect">
            <a:avLst/>
          </a:prstGeom>
          <a:noFill/>
        </p:spPr>
        <p:txBody>
          <a:bodyPr wrap="square" rtlCol="0">
            <a:spAutoFit/>
          </a:bodyPr>
          <a:lstStyle/>
          <a:p>
            <a:pPr algn="ctr"/>
            <a:r>
              <a:rPr lang="en-ZA" sz="1200" b="1" i="1"/>
              <a:t>Tower Roof Level</a:t>
            </a:r>
          </a:p>
        </p:txBody>
      </p:sp>
      <p:sp>
        <p:nvSpPr>
          <p:cNvPr id="7" name="Rectangle 6">
            <a:extLst>
              <a:ext uri="{FF2B5EF4-FFF2-40B4-BE49-F238E27FC236}">
                <a16:creationId xmlns:a16="http://schemas.microsoft.com/office/drawing/2014/main" id="{A6F3D711-88B4-F5BD-6228-4DA372CF4E28}"/>
              </a:ext>
            </a:extLst>
          </p:cNvPr>
          <p:cNvSpPr/>
          <p:nvPr/>
        </p:nvSpPr>
        <p:spPr>
          <a:xfrm>
            <a:off x="256216" y="6268177"/>
            <a:ext cx="2084661" cy="525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nvGrpSpPr>
          <p:cNvPr id="4" name="Group 3">
            <a:extLst>
              <a:ext uri="{FF2B5EF4-FFF2-40B4-BE49-F238E27FC236}">
                <a16:creationId xmlns:a16="http://schemas.microsoft.com/office/drawing/2014/main" id="{EFC50840-305F-1335-473A-1FAF2F9CF53A}"/>
              </a:ext>
            </a:extLst>
          </p:cNvPr>
          <p:cNvGrpSpPr/>
          <p:nvPr/>
        </p:nvGrpSpPr>
        <p:grpSpPr>
          <a:xfrm>
            <a:off x="845279" y="1082238"/>
            <a:ext cx="1415539" cy="5711728"/>
            <a:chOff x="444147" y="1079004"/>
            <a:chExt cx="1415539" cy="5711728"/>
          </a:xfrm>
        </p:grpSpPr>
        <p:pic>
          <p:nvPicPr>
            <p:cNvPr id="11" name="Picture 10">
              <a:extLst>
                <a:ext uri="{FF2B5EF4-FFF2-40B4-BE49-F238E27FC236}">
                  <a16:creationId xmlns:a16="http://schemas.microsoft.com/office/drawing/2014/main" id="{D0098835-56CB-1EB3-6425-9B4EAECA9A27}"/>
                </a:ext>
              </a:extLst>
            </p:cNvPr>
            <p:cNvPicPr>
              <a:picLocks noChangeAspect="1"/>
            </p:cNvPicPr>
            <p:nvPr/>
          </p:nvPicPr>
          <p:blipFill>
            <a:blip r:embed="rId4"/>
            <a:stretch>
              <a:fillRect/>
            </a:stretch>
          </p:blipFill>
          <p:spPr>
            <a:xfrm>
              <a:off x="444147" y="1143020"/>
              <a:ext cx="1415539" cy="5647712"/>
            </a:xfrm>
            <a:prstGeom prst="rect">
              <a:avLst/>
            </a:prstGeom>
          </p:spPr>
        </p:pic>
        <p:sp>
          <p:nvSpPr>
            <p:cNvPr id="2" name="Rectangle 1">
              <a:extLst>
                <a:ext uri="{FF2B5EF4-FFF2-40B4-BE49-F238E27FC236}">
                  <a16:creationId xmlns:a16="http://schemas.microsoft.com/office/drawing/2014/main" id="{36A168BF-6CCE-F0E6-E12B-A4870CE01244}"/>
                </a:ext>
              </a:extLst>
            </p:cNvPr>
            <p:cNvSpPr/>
            <p:nvPr/>
          </p:nvSpPr>
          <p:spPr>
            <a:xfrm>
              <a:off x="444147" y="1079004"/>
              <a:ext cx="1415539" cy="902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sp>
        <p:nvSpPr>
          <p:cNvPr id="16" name="Text Placeholder 6">
            <a:extLst>
              <a:ext uri="{FF2B5EF4-FFF2-40B4-BE49-F238E27FC236}">
                <a16:creationId xmlns:a16="http://schemas.microsoft.com/office/drawing/2014/main" id="{4BAF979A-1ECD-FD6F-83EB-D7A8A35C4F3A}"/>
              </a:ext>
            </a:extLst>
          </p:cNvPr>
          <p:cNvSpPr txBox="1">
            <a:spLocks/>
          </p:cNvSpPr>
          <p:nvPr/>
        </p:nvSpPr>
        <p:spPr>
          <a:xfrm>
            <a:off x="8571252" y="1801581"/>
            <a:ext cx="3381571"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5"/>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algn="ctr"/>
            <a:r>
              <a:rPr lang="en-ZA" sz="1400"/>
              <a:t>Potential water ingress</a:t>
            </a:r>
          </a:p>
          <a:p>
            <a:endParaRPr lang="en-ZA" sz="1400"/>
          </a:p>
          <a:p>
            <a:pPr lvl="2"/>
            <a:r>
              <a:rPr lang="en-ZA" sz="1400"/>
              <a:t>Cavity closer at parapet level not sloped</a:t>
            </a:r>
          </a:p>
          <a:p>
            <a:pPr lvl="2"/>
            <a:endParaRPr lang="en-ZA" sz="1400"/>
          </a:p>
          <a:p>
            <a:pPr lvl="2"/>
            <a:r>
              <a:rPr lang="en-ZA" sz="1400"/>
              <a:t>Cracking of mortar as evident elsewhere</a:t>
            </a:r>
          </a:p>
          <a:p>
            <a:pPr lvl="2"/>
            <a:endParaRPr lang="en-ZA" sz="1400"/>
          </a:p>
          <a:p>
            <a:pPr lvl="2"/>
            <a:r>
              <a:rPr lang="en-ZA" sz="1400"/>
              <a:t>Cavity not draining, weepholes not fully functional</a:t>
            </a:r>
          </a:p>
        </p:txBody>
      </p:sp>
      <p:sp>
        <p:nvSpPr>
          <p:cNvPr id="18" name="TextBox 17">
            <a:extLst>
              <a:ext uri="{FF2B5EF4-FFF2-40B4-BE49-F238E27FC236}">
                <a16:creationId xmlns:a16="http://schemas.microsoft.com/office/drawing/2014/main" id="{E841E7DB-3488-ABFF-32E7-FFE39183392D}"/>
              </a:ext>
            </a:extLst>
          </p:cNvPr>
          <p:cNvSpPr txBox="1"/>
          <p:nvPr/>
        </p:nvSpPr>
        <p:spPr>
          <a:xfrm>
            <a:off x="-1293711" y="1175893"/>
            <a:ext cx="3381571" cy="215444"/>
          </a:xfrm>
          <a:prstGeom prst="rect">
            <a:avLst/>
          </a:prstGeom>
          <a:noFill/>
        </p:spPr>
        <p:txBody>
          <a:bodyPr wrap="square" rtlCol="0">
            <a:spAutoFit/>
          </a:bodyPr>
          <a:lstStyle/>
          <a:p>
            <a:pPr algn="ctr"/>
            <a:r>
              <a:rPr lang="en-ZA" sz="800" i="1" u="sng"/>
              <a:t>Tower Roof Level</a:t>
            </a:r>
          </a:p>
        </p:txBody>
      </p:sp>
      <p:sp>
        <p:nvSpPr>
          <p:cNvPr id="20" name="TextBox 19">
            <a:extLst>
              <a:ext uri="{FF2B5EF4-FFF2-40B4-BE49-F238E27FC236}">
                <a16:creationId xmlns:a16="http://schemas.microsoft.com/office/drawing/2014/main" id="{BF017F48-3E0D-59BB-6980-6389DA6265AF}"/>
              </a:ext>
            </a:extLst>
          </p:cNvPr>
          <p:cNvSpPr txBox="1"/>
          <p:nvPr/>
        </p:nvSpPr>
        <p:spPr>
          <a:xfrm>
            <a:off x="-1293712" y="6531071"/>
            <a:ext cx="3381571" cy="215444"/>
          </a:xfrm>
          <a:prstGeom prst="rect">
            <a:avLst/>
          </a:prstGeom>
          <a:noFill/>
        </p:spPr>
        <p:txBody>
          <a:bodyPr wrap="square" rtlCol="0">
            <a:spAutoFit/>
          </a:bodyPr>
          <a:lstStyle/>
          <a:p>
            <a:pPr algn="ctr"/>
            <a:r>
              <a:rPr lang="en-ZA" sz="800" i="1" u="sng"/>
              <a:t>Ground Floor</a:t>
            </a:r>
          </a:p>
        </p:txBody>
      </p:sp>
      <p:sp>
        <p:nvSpPr>
          <p:cNvPr id="21" name="TextBox 20">
            <a:extLst>
              <a:ext uri="{FF2B5EF4-FFF2-40B4-BE49-F238E27FC236}">
                <a16:creationId xmlns:a16="http://schemas.microsoft.com/office/drawing/2014/main" id="{B7E1651C-BB93-D2F6-19B1-261EF45A5E55}"/>
              </a:ext>
            </a:extLst>
          </p:cNvPr>
          <p:cNvSpPr txBox="1"/>
          <p:nvPr/>
        </p:nvSpPr>
        <p:spPr>
          <a:xfrm>
            <a:off x="-1263107" y="4418374"/>
            <a:ext cx="3381571" cy="215444"/>
          </a:xfrm>
          <a:prstGeom prst="rect">
            <a:avLst/>
          </a:prstGeom>
          <a:noFill/>
        </p:spPr>
        <p:txBody>
          <a:bodyPr wrap="square" rtlCol="0">
            <a:spAutoFit/>
          </a:bodyPr>
          <a:lstStyle/>
          <a:p>
            <a:pPr algn="ctr"/>
            <a:r>
              <a:rPr lang="en-ZA" sz="800" i="1" u="sng"/>
              <a:t>Second Floor</a:t>
            </a:r>
          </a:p>
        </p:txBody>
      </p:sp>
      <p:sp>
        <p:nvSpPr>
          <p:cNvPr id="22" name="TextBox 21">
            <a:extLst>
              <a:ext uri="{FF2B5EF4-FFF2-40B4-BE49-F238E27FC236}">
                <a16:creationId xmlns:a16="http://schemas.microsoft.com/office/drawing/2014/main" id="{C8922855-A89B-894B-4D8F-6EFC92D5AC3A}"/>
              </a:ext>
            </a:extLst>
          </p:cNvPr>
          <p:cNvSpPr txBox="1"/>
          <p:nvPr/>
        </p:nvSpPr>
        <p:spPr>
          <a:xfrm>
            <a:off x="-1263107" y="3493473"/>
            <a:ext cx="3381571" cy="215444"/>
          </a:xfrm>
          <a:prstGeom prst="rect">
            <a:avLst/>
          </a:prstGeom>
          <a:noFill/>
        </p:spPr>
        <p:txBody>
          <a:bodyPr wrap="square" rtlCol="0">
            <a:spAutoFit/>
          </a:bodyPr>
          <a:lstStyle/>
          <a:p>
            <a:pPr algn="ctr"/>
            <a:r>
              <a:rPr lang="en-ZA" sz="800" i="1" u="sng"/>
              <a:t>Third Floor</a:t>
            </a:r>
          </a:p>
        </p:txBody>
      </p:sp>
      <p:sp>
        <p:nvSpPr>
          <p:cNvPr id="23" name="TextBox 22">
            <a:extLst>
              <a:ext uri="{FF2B5EF4-FFF2-40B4-BE49-F238E27FC236}">
                <a16:creationId xmlns:a16="http://schemas.microsoft.com/office/drawing/2014/main" id="{258409B5-216E-D77C-4396-E0A1091034E3}"/>
              </a:ext>
            </a:extLst>
          </p:cNvPr>
          <p:cNvSpPr txBox="1"/>
          <p:nvPr/>
        </p:nvSpPr>
        <p:spPr>
          <a:xfrm>
            <a:off x="1183873" y="6220892"/>
            <a:ext cx="598151" cy="338554"/>
          </a:xfrm>
          <a:prstGeom prst="rect">
            <a:avLst/>
          </a:prstGeom>
          <a:noFill/>
        </p:spPr>
        <p:txBody>
          <a:bodyPr wrap="square" rtlCol="0">
            <a:spAutoFit/>
          </a:bodyPr>
          <a:lstStyle/>
          <a:p>
            <a:pPr algn="ctr"/>
            <a:r>
              <a:rPr lang="en-ZA" sz="800" b="1" i="1"/>
              <a:t>Rehab Waiting</a:t>
            </a:r>
          </a:p>
        </p:txBody>
      </p:sp>
      <p:sp>
        <p:nvSpPr>
          <p:cNvPr id="24" name="TextBox 23">
            <a:extLst>
              <a:ext uri="{FF2B5EF4-FFF2-40B4-BE49-F238E27FC236}">
                <a16:creationId xmlns:a16="http://schemas.microsoft.com/office/drawing/2014/main" id="{A5A64E4B-A517-CC01-CF4F-82C3AD8CA523}"/>
              </a:ext>
            </a:extLst>
          </p:cNvPr>
          <p:cNvSpPr txBox="1"/>
          <p:nvPr/>
        </p:nvSpPr>
        <p:spPr>
          <a:xfrm>
            <a:off x="1298546" y="3213757"/>
            <a:ext cx="598151" cy="215444"/>
          </a:xfrm>
          <a:prstGeom prst="rect">
            <a:avLst/>
          </a:prstGeom>
          <a:noFill/>
        </p:spPr>
        <p:txBody>
          <a:bodyPr wrap="square" rtlCol="0">
            <a:spAutoFit/>
          </a:bodyPr>
          <a:lstStyle/>
          <a:p>
            <a:pPr algn="ctr"/>
            <a:r>
              <a:rPr lang="en-ZA" sz="800" b="1" i="1"/>
              <a:t>Balcony</a:t>
            </a:r>
          </a:p>
        </p:txBody>
      </p:sp>
      <p:sp>
        <p:nvSpPr>
          <p:cNvPr id="25" name="TextBox 24">
            <a:extLst>
              <a:ext uri="{FF2B5EF4-FFF2-40B4-BE49-F238E27FC236}">
                <a16:creationId xmlns:a16="http://schemas.microsoft.com/office/drawing/2014/main" id="{B04A70C4-125D-1B45-C168-F982A330736C}"/>
              </a:ext>
            </a:extLst>
          </p:cNvPr>
          <p:cNvSpPr txBox="1"/>
          <p:nvPr/>
        </p:nvSpPr>
        <p:spPr>
          <a:xfrm>
            <a:off x="1241269" y="4209669"/>
            <a:ext cx="598151" cy="338554"/>
          </a:xfrm>
          <a:prstGeom prst="rect">
            <a:avLst/>
          </a:prstGeom>
          <a:noFill/>
        </p:spPr>
        <p:txBody>
          <a:bodyPr wrap="square" rtlCol="0">
            <a:spAutoFit/>
          </a:bodyPr>
          <a:lstStyle/>
          <a:p>
            <a:pPr algn="ctr"/>
            <a:r>
              <a:rPr lang="en-ZA" sz="800" b="1" i="1"/>
              <a:t>Plant Room</a:t>
            </a:r>
          </a:p>
        </p:txBody>
      </p:sp>
    </p:spTree>
    <p:extLst>
      <p:ext uri="{BB962C8B-B14F-4D97-AF65-F5344CB8AC3E}">
        <p14:creationId xmlns:p14="http://schemas.microsoft.com/office/powerpoint/2010/main" val="369081628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16D1189-8EBF-94A7-71C3-07F6D8321049}"/>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6BB66EAC-90F3-27AE-EB3E-2C3C3B2DBA95}"/>
              </a:ext>
            </a:extLst>
          </p:cNvPr>
          <p:cNvSpPr>
            <a:spLocks noGrp="1"/>
          </p:cNvSpPr>
          <p:nvPr>
            <p:ph type="title"/>
          </p:nvPr>
        </p:nvSpPr>
        <p:spPr>
          <a:xfrm>
            <a:off x="284913" y="200527"/>
            <a:ext cx="11462940" cy="559256"/>
          </a:xfrm>
        </p:spPr>
        <p:txBody>
          <a:bodyPr/>
          <a:lstStyle/>
          <a:p>
            <a:r>
              <a:rPr lang="en-ZA"/>
              <a:t>Mitchell’s Plain Hospital</a:t>
            </a:r>
          </a:p>
        </p:txBody>
      </p:sp>
      <p:pic>
        <p:nvPicPr>
          <p:cNvPr id="3" name="Picture 2">
            <a:extLst>
              <a:ext uri="{FF2B5EF4-FFF2-40B4-BE49-F238E27FC236}">
                <a16:creationId xmlns:a16="http://schemas.microsoft.com/office/drawing/2014/main" id="{F84350E7-400B-77EE-AF02-8FDA678ACF5D}"/>
              </a:ext>
            </a:extLst>
          </p:cNvPr>
          <p:cNvPicPr>
            <a:picLocks noChangeAspect="1"/>
          </p:cNvPicPr>
          <p:nvPr/>
        </p:nvPicPr>
        <p:blipFill>
          <a:blip r:embed="rId4" cstate="print">
            <a:extLst>
              <a:ext uri="{28A0092B-C50C-407E-A947-70E740481C1C}">
                <a14:useLocalDpi xmlns:a14="http://schemas.microsoft.com/office/drawing/2010/main"/>
              </a:ext>
            </a:extLst>
          </a:blip>
          <a:srcRect l="9569"/>
          <a:stretch>
            <a:fillRect/>
          </a:stretch>
        </p:blipFill>
        <p:spPr>
          <a:xfrm>
            <a:off x="8681454" y="1277467"/>
            <a:ext cx="3039163" cy="2525753"/>
          </a:xfrm>
          <a:prstGeom prst="rect">
            <a:avLst/>
          </a:prstGeom>
        </p:spPr>
      </p:pic>
      <p:sp>
        <p:nvSpPr>
          <p:cNvPr id="4" name="TextBox 3">
            <a:extLst>
              <a:ext uri="{FF2B5EF4-FFF2-40B4-BE49-F238E27FC236}">
                <a16:creationId xmlns:a16="http://schemas.microsoft.com/office/drawing/2014/main" id="{F34EB323-2606-DFDA-B6A0-63CEE896F86C}"/>
              </a:ext>
            </a:extLst>
          </p:cNvPr>
          <p:cNvSpPr txBox="1"/>
          <p:nvPr/>
        </p:nvSpPr>
        <p:spPr>
          <a:xfrm>
            <a:off x="4451960" y="1000468"/>
            <a:ext cx="4007080" cy="276999"/>
          </a:xfrm>
          <a:prstGeom prst="rect">
            <a:avLst/>
          </a:prstGeom>
          <a:noFill/>
        </p:spPr>
        <p:txBody>
          <a:bodyPr wrap="square" rtlCol="0">
            <a:spAutoFit/>
          </a:bodyPr>
          <a:lstStyle/>
          <a:p>
            <a:pPr algn="ctr"/>
            <a:r>
              <a:rPr lang="en-ZA" sz="1200" b="1" i="1"/>
              <a:t>Second Floor Plant Room &amp; Third Floor Balcony</a:t>
            </a:r>
          </a:p>
        </p:txBody>
      </p:sp>
      <p:pic>
        <p:nvPicPr>
          <p:cNvPr id="7" name="Picture 6">
            <a:extLst>
              <a:ext uri="{FF2B5EF4-FFF2-40B4-BE49-F238E27FC236}">
                <a16:creationId xmlns:a16="http://schemas.microsoft.com/office/drawing/2014/main" id="{2DE64D44-D55C-56A0-2648-F6E0DED99870}"/>
              </a:ext>
            </a:extLst>
          </p:cNvPr>
          <p:cNvPicPr>
            <a:picLocks noChangeAspect="1"/>
          </p:cNvPicPr>
          <p:nvPr/>
        </p:nvPicPr>
        <p:blipFill>
          <a:blip r:embed="rId5" cstate="print">
            <a:extLst>
              <a:ext uri="{28A0092B-C50C-407E-A947-70E740481C1C}">
                <a14:useLocalDpi xmlns:a14="http://schemas.microsoft.com/office/drawing/2010/main" val="0"/>
              </a:ext>
            </a:extLst>
          </a:blip>
          <a:srcRect b="26364"/>
          <a:stretch>
            <a:fillRect/>
          </a:stretch>
        </p:blipFill>
        <p:spPr bwMode="auto">
          <a:xfrm>
            <a:off x="8681453" y="3933751"/>
            <a:ext cx="3039163" cy="2783156"/>
          </a:xfrm>
          <a:prstGeom prst="rect">
            <a:avLst/>
          </a:prstGeom>
          <a:noFill/>
          <a:ln>
            <a:noFill/>
          </a:ln>
        </p:spPr>
      </p:pic>
      <p:grpSp>
        <p:nvGrpSpPr>
          <p:cNvPr id="12" name="Group 11">
            <a:extLst>
              <a:ext uri="{FF2B5EF4-FFF2-40B4-BE49-F238E27FC236}">
                <a16:creationId xmlns:a16="http://schemas.microsoft.com/office/drawing/2014/main" id="{26025739-798C-607E-F292-358BB70A6BB3}"/>
              </a:ext>
            </a:extLst>
          </p:cNvPr>
          <p:cNvGrpSpPr/>
          <p:nvPr/>
        </p:nvGrpSpPr>
        <p:grpSpPr>
          <a:xfrm>
            <a:off x="3664121" y="1869677"/>
            <a:ext cx="4794919" cy="4192243"/>
            <a:chOff x="2461731" y="1768316"/>
            <a:chExt cx="4794919" cy="4192243"/>
          </a:xfrm>
        </p:grpSpPr>
        <p:pic>
          <p:nvPicPr>
            <p:cNvPr id="17" name="Picture 16">
              <a:extLst>
                <a:ext uri="{FF2B5EF4-FFF2-40B4-BE49-F238E27FC236}">
                  <a16:creationId xmlns:a16="http://schemas.microsoft.com/office/drawing/2014/main" id="{C7822A87-85A1-D60A-E684-623462BD7BEB}"/>
                </a:ext>
              </a:extLst>
            </p:cNvPr>
            <p:cNvPicPr>
              <a:picLocks noChangeAspect="1"/>
            </p:cNvPicPr>
            <p:nvPr/>
          </p:nvPicPr>
          <p:blipFill>
            <a:blip r:embed="rId6"/>
            <a:stretch>
              <a:fillRect/>
            </a:stretch>
          </p:blipFill>
          <p:spPr>
            <a:xfrm>
              <a:off x="2461731" y="2030801"/>
              <a:ext cx="4794919" cy="3625910"/>
            </a:xfrm>
            <a:prstGeom prst="rect">
              <a:avLst/>
            </a:prstGeom>
          </p:spPr>
        </p:pic>
        <p:sp>
          <p:nvSpPr>
            <p:cNvPr id="9" name="TextBox 8">
              <a:extLst>
                <a:ext uri="{FF2B5EF4-FFF2-40B4-BE49-F238E27FC236}">
                  <a16:creationId xmlns:a16="http://schemas.microsoft.com/office/drawing/2014/main" id="{409A7FB9-74F6-9C4A-A3FB-B94FE269CA5B}"/>
                </a:ext>
              </a:extLst>
            </p:cNvPr>
            <p:cNvSpPr txBox="1"/>
            <p:nvPr/>
          </p:nvSpPr>
          <p:spPr>
            <a:xfrm>
              <a:off x="2792362" y="5683560"/>
              <a:ext cx="3381571" cy="276999"/>
            </a:xfrm>
            <a:prstGeom prst="rect">
              <a:avLst/>
            </a:prstGeom>
            <a:noFill/>
          </p:spPr>
          <p:txBody>
            <a:bodyPr wrap="square" rtlCol="0">
              <a:spAutoFit/>
            </a:bodyPr>
            <a:lstStyle/>
            <a:p>
              <a:pPr algn="ctr"/>
              <a:r>
                <a:rPr lang="en-ZA" sz="1200" i="1"/>
                <a:t>Plant Room</a:t>
              </a:r>
            </a:p>
          </p:txBody>
        </p:sp>
        <p:sp>
          <p:nvSpPr>
            <p:cNvPr id="10" name="TextBox 9">
              <a:extLst>
                <a:ext uri="{FF2B5EF4-FFF2-40B4-BE49-F238E27FC236}">
                  <a16:creationId xmlns:a16="http://schemas.microsoft.com/office/drawing/2014/main" id="{4978DBD8-D096-6C0C-1F9D-7009F2B30C2E}"/>
                </a:ext>
              </a:extLst>
            </p:cNvPr>
            <p:cNvSpPr txBox="1"/>
            <p:nvPr/>
          </p:nvSpPr>
          <p:spPr>
            <a:xfrm>
              <a:off x="2857466" y="1768316"/>
              <a:ext cx="3381571" cy="276999"/>
            </a:xfrm>
            <a:prstGeom prst="rect">
              <a:avLst/>
            </a:prstGeom>
            <a:noFill/>
          </p:spPr>
          <p:txBody>
            <a:bodyPr wrap="square" rtlCol="0">
              <a:spAutoFit/>
            </a:bodyPr>
            <a:lstStyle/>
            <a:p>
              <a:pPr algn="ctr"/>
              <a:r>
                <a:rPr lang="en-ZA" sz="1200" i="1"/>
                <a:t>Balcony</a:t>
              </a:r>
            </a:p>
          </p:txBody>
        </p:sp>
      </p:grpSp>
      <p:sp>
        <p:nvSpPr>
          <p:cNvPr id="16" name="Rectangle 15">
            <a:extLst>
              <a:ext uri="{FF2B5EF4-FFF2-40B4-BE49-F238E27FC236}">
                <a16:creationId xmlns:a16="http://schemas.microsoft.com/office/drawing/2014/main" id="{D8F71975-CEFA-5072-44A6-B7728FFC19B5}"/>
              </a:ext>
            </a:extLst>
          </p:cNvPr>
          <p:cNvSpPr/>
          <p:nvPr/>
        </p:nvSpPr>
        <p:spPr>
          <a:xfrm>
            <a:off x="284913" y="6332211"/>
            <a:ext cx="2084661" cy="525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18" name="Rectangle 17">
            <a:extLst>
              <a:ext uri="{FF2B5EF4-FFF2-40B4-BE49-F238E27FC236}">
                <a16:creationId xmlns:a16="http://schemas.microsoft.com/office/drawing/2014/main" id="{E7D0B5DF-544D-3500-BA2A-8D04EF73A53A}"/>
              </a:ext>
            </a:extLst>
          </p:cNvPr>
          <p:cNvSpPr/>
          <p:nvPr/>
        </p:nvSpPr>
        <p:spPr>
          <a:xfrm>
            <a:off x="256216" y="6268177"/>
            <a:ext cx="2084661" cy="525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nvGrpSpPr>
          <p:cNvPr id="14" name="Group 13">
            <a:extLst>
              <a:ext uri="{FF2B5EF4-FFF2-40B4-BE49-F238E27FC236}">
                <a16:creationId xmlns:a16="http://schemas.microsoft.com/office/drawing/2014/main" id="{FE27E6CE-E414-A330-4A38-A575DAF15467}"/>
              </a:ext>
            </a:extLst>
          </p:cNvPr>
          <p:cNvGrpSpPr/>
          <p:nvPr/>
        </p:nvGrpSpPr>
        <p:grpSpPr>
          <a:xfrm>
            <a:off x="871164" y="1069195"/>
            <a:ext cx="1464818" cy="5647712"/>
            <a:chOff x="499681" y="1070004"/>
            <a:chExt cx="1464818" cy="5647712"/>
          </a:xfrm>
        </p:grpSpPr>
        <p:pic>
          <p:nvPicPr>
            <p:cNvPr id="11" name="Picture 10">
              <a:extLst>
                <a:ext uri="{FF2B5EF4-FFF2-40B4-BE49-F238E27FC236}">
                  <a16:creationId xmlns:a16="http://schemas.microsoft.com/office/drawing/2014/main" id="{4E01861B-DC76-3F15-5767-9FB577E70E12}"/>
                </a:ext>
              </a:extLst>
            </p:cNvPr>
            <p:cNvPicPr>
              <a:picLocks noChangeAspect="1"/>
            </p:cNvPicPr>
            <p:nvPr/>
          </p:nvPicPr>
          <p:blipFill>
            <a:blip r:embed="rId7"/>
            <a:stretch>
              <a:fillRect/>
            </a:stretch>
          </p:blipFill>
          <p:spPr>
            <a:xfrm>
              <a:off x="499681" y="1070004"/>
              <a:ext cx="1415539" cy="5647712"/>
            </a:xfrm>
            <a:prstGeom prst="rect">
              <a:avLst/>
            </a:prstGeom>
          </p:spPr>
        </p:pic>
        <p:sp>
          <p:nvSpPr>
            <p:cNvPr id="2" name="Rectangle 1">
              <a:extLst>
                <a:ext uri="{FF2B5EF4-FFF2-40B4-BE49-F238E27FC236}">
                  <a16:creationId xmlns:a16="http://schemas.microsoft.com/office/drawing/2014/main" id="{97A64B1C-F84A-D2E7-5062-63DB3B55A512}"/>
                </a:ext>
              </a:extLst>
            </p:cNvPr>
            <p:cNvSpPr/>
            <p:nvPr/>
          </p:nvSpPr>
          <p:spPr>
            <a:xfrm>
              <a:off x="548960" y="3243554"/>
              <a:ext cx="1415539" cy="9028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sp>
        <p:nvSpPr>
          <p:cNvPr id="20" name="TextBox 19">
            <a:extLst>
              <a:ext uri="{FF2B5EF4-FFF2-40B4-BE49-F238E27FC236}">
                <a16:creationId xmlns:a16="http://schemas.microsoft.com/office/drawing/2014/main" id="{3F72FC6A-9C1B-9378-AE18-E687134E1D9D}"/>
              </a:ext>
            </a:extLst>
          </p:cNvPr>
          <p:cNvSpPr txBox="1"/>
          <p:nvPr/>
        </p:nvSpPr>
        <p:spPr>
          <a:xfrm>
            <a:off x="-1263107" y="1175893"/>
            <a:ext cx="3381571" cy="215444"/>
          </a:xfrm>
          <a:prstGeom prst="rect">
            <a:avLst/>
          </a:prstGeom>
          <a:noFill/>
        </p:spPr>
        <p:txBody>
          <a:bodyPr wrap="square" rtlCol="0">
            <a:spAutoFit/>
          </a:bodyPr>
          <a:lstStyle/>
          <a:p>
            <a:pPr algn="ctr"/>
            <a:r>
              <a:rPr lang="en-ZA" sz="800" i="1"/>
              <a:t>Tower Roof Level</a:t>
            </a:r>
          </a:p>
        </p:txBody>
      </p:sp>
      <p:sp>
        <p:nvSpPr>
          <p:cNvPr id="21" name="TextBox 20">
            <a:extLst>
              <a:ext uri="{FF2B5EF4-FFF2-40B4-BE49-F238E27FC236}">
                <a16:creationId xmlns:a16="http://schemas.microsoft.com/office/drawing/2014/main" id="{90A48164-5C92-7816-CB68-9E6E4A4C49E2}"/>
              </a:ext>
            </a:extLst>
          </p:cNvPr>
          <p:cNvSpPr txBox="1"/>
          <p:nvPr/>
        </p:nvSpPr>
        <p:spPr>
          <a:xfrm>
            <a:off x="-1219402" y="6431664"/>
            <a:ext cx="3381571" cy="215444"/>
          </a:xfrm>
          <a:prstGeom prst="rect">
            <a:avLst/>
          </a:prstGeom>
          <a:noFill/>
        </p:spPr>
        <p:txBody>
          <a:bodyPr wrap="square" rtlCol="0">
            <a:spAutoFit/>
          </a:bodyPr>
          <a:lstStyle/>
          <a:p>
            <a:pPr algn="ctr"/>
            <a:r>
              <a:rPr lang="en-ZA" sz="800" i="1" u="sng"/>
              <a:t>Ground Floor</a:t>
            </a:r>
          </a:p>
        </p:txBody>
      </p:sp>
      <p:sp>
        <p:nvSpPr>
          <p:cNvPr id="22" name="TextBox 21">
            <a:extLst>
              <a:ext uri="{FF2B5EF4-FFF2-40B4-BE49-F238E27FC236}">
                <a16:creationId xmlns:a16="http://schemas.microsoft.com/office/drawing/2014/main" id="{D8DFDBF4-835F-47DD-7F67-F77153D6993F}"/>
              </a:ext>
            </a:extLst>
          </p:cNvPr>
          <p:cNvSpPr txBox="1"/>
          <p:nvPr/>
        </p:nvSpPr>
        <p:spPr>
          <a:xfrm>
            <a:off x="-1224039" y="4367645"/>
            <a:ext cx="3381571" cy="215444"/>
          </a:xfrm>
          <a:prstGeom prst="rect">
            <a:avLst/>
          </a:prstGeom>
          <a:noFill/>
        </p:spPr>
        <p:txBody>
          <a:bodyPr wrap="square" rtlCol="0">
            <a:spAutoFit/>
          </a:bodyPr>
          <a:lstStyle/>
          <a:p>
            <a:pPr algn="ctr"/>
            <a:r>
              <a:rPr lang="en-ZA" sz="800" i="1" u="sng"/>
              <a:t>Second Floor</a:t>
            </a:r>
          </a:p>
        </p:txBody>
      </p:sp>
      <p:sp>
        <p:nvSpPr>
          <p:cNvPr id="23" name="TextBox 22">
            <a:extLst>
              <a:ext uri="{FF2B5EF4-FFF2-40B4-BE49-F238E27FC236}">
                <a16:creationId xmlns:a16="http://schemas.microsoft.com/office/drawing/2014/main" id="{46EA0E2C-9CED-E9C5-1C1B-4ADBF015420A}"/>
              </a:ext>
            </a:extLst>
          </p:cNvPr>
          <p:cNvSpPr txBox="1"/>
          <p:nvPr/>
        </p:nvSpPr>
        <p:spPr>
          <a:xfrm>
            <a:off x="-1263107" y="3452833"/>
            <a:ext cx="3381571" cy="215444"/>
          </a:xfrm>
          <a:prstGeom prst="rect">
            <a:avLst/>
          </a:prstGeom>
          <a:noFill/>
        </p:spPr>
        <p:txBody>
          <a:bodyPr wrap="square" rtlCol="0">
            <a:spAutoFit/>
          </a:bodyPr>
          <a:lstStyle/>
          <a:p>
            <a:pPr algn="ctr"/>
            <a:r>
              <a:rPr lang="en-ZA" sz="800" i="1" u="sng"/>
              <a:t>Third Floor</a:t>
            </a:r>
          </a:p>
        </p:txBody>
      </p:sp>
      <p:sp>
        <p:nvSpPr>
          <p:cNvPr id="25" name="Oval 24">
            <a:extLst>
              <a:ext uri="{FF2B5EF4-FFF2-40B4-BE49-F238E27FC236}">
                <a16:creationId xmlns:a16="http://schemas.microsoft.com/office/drawing/2014/main" id="{C12D613C-1F55-903D-F4EA-651A556972B3}"/>
              </a:ext>
            </a:extLst>
          </p:cNvPr>
          <p:cNvSpPr/>
          <p:nvPr/>
        </p:nvSpPr>
        <p:spPr>
          <a:xfrm>
            <a:off x="3858308" y="3611301"/>
            <a:ext cx="725267" cy="6944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26" name="TextBox 25">
            <a:extLst>
              <a:ext uri="{FF2B5EF4-FFF2-40B4-BE49-F238E27FC236}">
                <a16:creationId xmlns:a16="http://schemas.microsoft.com/office/drawing/2014/main" id="{BF5C3D76-1BE9-5DA6-12D7-65CBB2A48EED}"/>
              </a:ext>
            </a:extLst>
          </p:cNvPr>
          <p:cNvSpPr txBox="1"/>
          <p:nvPr/>
        </p:nvSpPr>
        <p:spPr>
          <a:xfrm>
            <a:off x="2527781" y="3714284"/>
            <a:ext cx="929203" cy="461665"/>
          </a:xfrm>
          <a:prstGeom prst="rect">
            <a:avLst/>
          </a:prstGeom>
          <a:noFill/>
        </p:spPr>
        <p:txBody>
          <a:bodyPr wrap="square" rtlCol="0">
            <a:spAutoFit/>
          </a:bodyPr>
          <a:lstStyle/>
          <a:p>
            <a:pPr algn="ctr"/>
            <a:r>
              <a:rPr lang="en-ZA" sz="1200" i="1"/>
              <a:t>Structural crack</a:t>
            </a:r>
          </a:p>
        </p:txBody>
      </p:sp>
      <p:cxnSp>
        <p:nvCxnSpPr>
          <p:cNvPr id="31" name="Straight Arrow Connector 30">
            <a:extLst>
              <a:ext uri="{FF2B5EF4-FFF2-40B4-BE49-F238E27FC236}">
                <a16:creationId xmlns:a16="http://schemas.microsoft.com/office/drawing/2014/main" id="{E90891A3-AF72-7514-38C4-EC6E6EB6208F}"/>
              </a:ext>
            </a:extLst>
          </p:cNvPr>
          <p:cNvCxnSpPr/>
          <p:nvPr/>
        </p:nvCxnSpPr>
        <p:spPr>
          <a:xfrm>
            <a:off x="3254804" y="3948412"/>
            <a:ext cx="603504" cy="0"/>
          </a:xfrm>
          <a:prstGeom prst="straightConnector1">
            <a:avLst/>
          </a:prstGeom>
          <a:ln w="63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841DC65-A60D-3C6C-4715-62636E92536A}"/>
              </a:ext>
            </a:extLst>
          </p:cNvPr>
          <p:cNvSpPr txBox="1"/>
          <p:nvPr/>
        </p:nvSpPr>
        <p:spPr>
          <a:xfrm>
            <a:off x="1183873" y="6220892"/>
            <a:ext cx="598151" cy="338554"/>
          </a:xfrm>
          <a:prstGeom prst="rect">
            <a:avLst/>
          </a:prstGeom>
          <a:noFill/>
        </p:spPr>
        <p:txBody>
          <a:bodyPr wrap="square" rtlCol="0">
            <a:spAutoFit/>
          </a:bodyPr>
          <a:lstStyle/>
          <a:p>
            <a:pPr algn="ctr"/>
            <a:r>
              <a:rPr lang="en-ZA" sz="800" b="1" i="1"/>
              <a:t>Rehab Waiting</a:t>
            </a:r>
          </a:p>
        </p:txBody>
      </p:sp>
      <p:sp>
        <p:nvSpPr>
          <p:cNvPr id="33" name="TextBox 32">
            <a:extLst>
              <a:ext uri="{FF2B5EF4-FFF2-40B4-BE49-F238E27FC236}">
                <a16:creationId xmlns:a16="http://schemas.microsoft.com/office/drawing/2014/main" id="{6ED50A58-8C28-84B2-1558-E4E2C6041B49}"/>
              </a:ext>
            </a:extLst>
          </p:cNvPr>
          <p:cNvSpPr txBox="1"/>
          <p:nvPr/>
        </p:nvSpPr>
        <p:spPr>
          <a:xfrm>
            <a:off x="1298546" y="3213757"/>
            <a:ext cx="598151" cy="215444"/>
          </a:xfrm>
          <a:prstGeom prst="rect">
            <a:avLst/>
          </a:prstGeom>
          <a:noFill/>
        </p:spPr>
        <p:txBody>
          <a:bodyPr wrap="square" rtlCol="0">
            <a:spAutoFit/>
          </a:bodyPr>
          <a:lstStyle/>
          <a:p>
            <a:pPr algn="ctr"/>
            <a:r>
              <a:rPr lang="en-ZA" sz="800" b="1" i="1"/>
              <a:t>Balcony</a:t>
            </a:r>
          </a:p>
        </p:txBody>
      </p:sp>
      <p:sp>
        <p:nvSpPr>
          <p:cNvPr id="34" name="TextBox 33">
            <a:extLst>
              <a:ext uri="{FF2B5EF4-FFF2-40B4-BE49-F238E27FC236}">
                <a16:creationId xmlns:a16="http://schemas.microsoft.com/office/drawing/2014/main" id="{0114CED3-54A1-B8C5-18C7-3EB682AABB81}"/>
              </a:ext>
            </a:extLst>
          </p:cNvPr>
          <p:cNvSpPr txBox="1"/>
          <p:nvPr/>
        </p:nvSpPr>
        <p:spPr>
          <a:xfrm>
            <a:off x="1241269" y="4209669"/>
            <a:ext cx="598151" cy="338554"/>
          </a:xfrm>
          <a:prstGeom prst="rect">
            <a:avLst/>
          </a:prstGeom>
          <a:noFill/>
        </p:spPr>
        <p:txBody>
          <a:bodyPr wrap="square" rtlCol="0">
            <a:spAutoFit/>
          </a:bodyPr>
          <a:lstStyle/>
          <a:p>
            <a:pPr algn="ctr"/>
            <a:r>
              <a:rPr lang="en-ZA" sz="800" b="1" i="1"/>
              <a:t>Plant Room</a:t>
            </a:r>
          </a:p>
        </p:txBody>
      </p:sp>
    </p:spTree>
    <p:extLst>
      <p:ext uri="{BB962C8B-B14F-4D97-AF65-F5344CB8AC3E}">
        <p14:creationId xmlns:p14="http://schemas.microsoft.com/office/powerpoint/2010/main" val="137698720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6A3A2083-18A6-B552-2042-7113CB2502FA}"/>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6543106E-E950-6107-2E85-85F3FF7EDEC6}"/>
              </a:ext>
            </a:extLst>
          </p:cNvPr>
          <p:cNvSpPr>
            <a:spLocks noGrp="1"/>
          </p:cNvSpPr>
          <p:nvPr>
            <p:ph type="title"/>
          </p:nvPr>
        </p:nvSpPr>
        <p:spPr>
          <a:xfrm>
            <a:off x="284913" y="200527"/>
            <a:ext cx="11462940" cy="559256"/>
          </a:xfrm>
        </p:spPr>
        <p:txBody>
          <a:bodyPr/>
          <a:lstStyle/>
          <a:p>
            <a:r>
              <a:rPr lang="en-ZA"/>
              <a:t>Mitchell’s Plain Hospital</a:t>
            </a:r>
          </a:p>
        </p:txBody>
      </p:sp>
      <p:pic>
        <p:nvPicPr>
          <p:cNvPr id="19" name="Picture 18">
            <a:extLst>
              <a:ext uri="{FF2B5EF4-FFF2-40B4-BE49-F238E27FC236}">
                <a16:creationId xmlns:a16="http://schemas.microsoft.com/office/drawing/2014/main" id="{D228A25D-01E5-EBC0-B07A-4A89041378C0}"/>
              </a:ext>
            </a:extLst>
          </p:cNvPr>
          <p:cNvPicPr>
            <a:picLocks noChangeAspect="1"/>
          </p:cNvPicPr>
          <p:nvPr/>
        </p:nvPicPr>
        <p:blipFill>
          <a:blip r:embed="rId4"/>
          <a:srcRect t="1281" b="4663"/>
          <a:stretch>
            <a:fillRect/>
          </a:stretch>
        </p:blipFill>
        <p:spPr>
          <a:xfrm>
            <a:off x="3167729" y="1239732"/>
            <a:ext cx="5473673" cy="5514453"/>
          </a:xfrm>
          <a:prstGeom prst="rect">
            <a:avLst/>
          </a:prstGeom>
        </p:spPr>
      </p:pic>
      <p:sp>
        <p:nvSpPr>
          <p:cNvPr id="3" name="TextBox 2">
            <a:extLst>
              <a:ext uri="{FF2B5EF4-FFF2-40B4-BE49-F238E27FC236}">
                <a16:creationId xmlns:a16="http://schemas.microsoft.com/office/drawing/2014/main" id="{795BFF16-8C2B-A453-D251-AF78EAC87876}"/>
              </a:ext>
            </a:extLst>
          </p:cNvPr>
          <p:cNvSpPr txBox="1"/>
          <p:nvPr/>
        </p:nvSpPr>
        <p:spPr>
          <a:xfrm>
            <a:off x="4685212" y="989844"/>
            <a:ext cx="2821576" cy="276999"/>
          </a:xfrm>
          <a:prstGeom prst="rect">
            <a:avLst/>
          </a:prstGeom>
          <a:noFill/>
        </p:spPr>
        <p:txBody>
          <a:bodyPr wrap="square" rtlCol="0">
            <a:spAutoFit/>
          </a:bodyPr>
          <a:lstStyle/>
          <a:p>
            <a:pPr algn="ctr"/>
            <a:r>
              <a:rPr lang="en-ZA" sz="1200" b="1" i="1"/>
              <a:t>Ground Floor</a:t>
            </a:r>
          </a:p>
        </p:txBody>
      </p:sp>
      <p:sp>
        <p:nvSpPr>
          <p:cNvPr id="7" name="Rectangle 6">
            <a:extLst>
              <a:ext uri="{FF2B5EF4-FFF2-40B4-BE49-F238E27FC236}">
                <a16:creationId xmlns:a16="http://schemas.microsoft.com/office/drawing/2014/main" id="{692A7902-02F0-8017-17CB-584DD036408E}"/>
              </a:ext>
            </a:extLst>
          </p:cNvPr>
          <p:cNvSpPr/>
          <p:nvPr/>
        </p:nvSpPr>
        <p:spPr>
          <a:xfrm>
            <a:off x="284913" y="6332211"/>
            <a:ext cx="2084661" cy="525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nvGrpSpPr>
          <p:cNvPr id="9" name="Group 8">
            <a:extLst>
              <a:ext uri="{FF2B5EF4-FFF2-40B4-BE49-F238E27FC236}">
                <a16:creationId xmlns:a16="http://schemas.microsoft.com/office/drawing/2014/main" id="{44103A4E-8CEC-7B0F-D9C4-C1AEB6B95D9E}"/>
              </a:ext>
            </a:extLst>
          </p:cNvPr>
          <p:cNvGrpSpPr/>
          <p:nvPr/>
        </p:nvGrpSpPr>
        <p:grpSpPr>
          <a:xfrm>
            <a:off x="967030" y="1076890"/>
            <a:ext cx="1550512" cy="5647712"/>
            <a:chOff x="444147" y="1143020"/>
            <a:chExt cx="1550512" cy="5647712"/>
          </a:xfrm>
        </p:grpSpPr>
        <p:pic>
          <p:nvPicPr>
            <p:cNvPr id="11" name="Picture 10">
              <a:extLst>
                <a:ext uri="{FF2B5EF4-FFF2-40B4-BE49-F238E27FC236}">
                  <a16:creationId xmlns:a16="http://schemas.microsoft.com/office/drawing/2014/main" id="{173395DB-5256-1BBE-4836-FDB5B196E3D8}"/>
                </a:ext>
              </a:extLst>
            </p:cNvPr>
            <p:cNvPicPr>
              <a:picLocks noChangeAspect="1"/>
            </p:cNvPicPr>
            <p:nvPr/>
          </p:nvPicPr>
          <p:blipFill>
            <a:blip r:embed="rId5"/>
            <a:stretch>
              <a:fillRect/>
            </a:stretch>
          </p:blipFill>
          <p:spPr>
            <a:xfrm>
              <a:off x="444147" y="1143020"/>
              <a:ext cx="1415539" cy="5647712"/>
            </a:xfrm>
            <a:prstGeom prst="rect">
              <a:avLst/>
            </a:prstGeom>
          </p:spPr>
        </p:pic>
        <p:sp>
          <p:nvSpPr>
            <p:cNvPr id="2" name="Rectangle 1">
              <a:extLst>
                <a:ext uri="{FF2B5EF4-FFF2-40B4-BE49-F238E27FC236}">
                  <a16:creationId xmlns:a16="http://schemas.microsoft.com/office/drawing/2014/main" id="{72265C3D-3B39-7E07-8D4D-1163AB8A37B3}"/>
                </a:ext>
              </a:extLst>
            </p:cNvPr>
            <p:cNvSpPr/>
            <p:nvPr/>
          </p:nvSpPr>
          <p:spPr>
            <a:xfrm>
              <a:off x="579120" y="5384800"/>
              <a:ext cx="1415539" cy="1405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grpSp>
      <p:sp>
        <p:nvSpPr>
          <p:cNvPr id="10" name="TextBox 9">
            <a:extLst>
              <a:ext uri="{FF2B5EF4-FFF2-40B4-BE49-F238E27FC236}">
                <a16:creationId xmlns:a16="http://schemas.microsoft.com/office/drawing/2014/main" id="{257A84E7-1F2A-E2FD-DA49-9509A9A32A02}"/>
              </a:ext>
            </a:extLst>
          </p:cNvPr>
          <p:cNvSpPr txBox="1"/>
          <p:nvPr/>
        </p:nvSpPr>
        <p:spPr>
          <a:xfrm>
            <a:off x="-1270561" y="1175893"/>
            <a:ext cx="3381571" cy="215444"/>
          </a:xfrm>
          <a:prstGeom prst="rect">
            <a:avLst/>
          </a:prstGeom>
          <a:noFill/>
        </p:spPr>
        <p:txBody>
          <a:bodyPr wrap="square" rtlCol="0">
            <a:spAutoFit/>
          </a:bodyPr>
          <a:lstStyle/>
          <a:p>
            <a:pPr algn="ctr"/>
            <a:r>
              <a:rPr lang="en-ZA" sz="800" i="1" u="sng"/>
              <a:t>Tower Roof Level</a:t>
            </a:r>
          </a:p>
        </p:txBody>
      </p:sp>
      <p:sp>
        <p:nvSpPr>
          <p:cNvPr id="12" name="TextBox 11">
            <a:extLst>
              <a:ext uri="{FF2B5EF4-FFF2-40B4-BE49-F238E27FC236}">
                <a16:creationId xmlns:a16="http://schemas.microsoft.com/office/drawing/2014/main" id="{90D12B89-7423-C0E8-23BA-42EA4A999D17}"/>
              </a:ext>
            </a:extLst>
          </p:cNvPr>
          <p:cNvSpPr txBox="1"/>
          <p:nvPr/>
        </p:nvSpPr>
        <p:spPr>
          <a:xfrm>
            <a:off x="-1293712" y="6531071"/>
            <a:ext cx="3381571" cy="215444"/>
          </a:xfrm>
          <a:prstGeom prst="rect">
            <a:avLst/>
          </a:prstGeom>
          <a:noFill/>
        </p:spPr>
        <p:txBody>
          <a:bodyPr wrap="square" rtlCol="0">
            <a:spAutoFit/>
          </a:bodyPr>
          <a:lstStyle/>
          <a:p>
            <a:pPr algn="ctr"/>
            <a:r>
              <a:rPr lang="en-ZA" sz="800" i="1" u="sng"/>
              <a:t>Ground Floor</a:t>
            </a:r>
          </a:p>
        </p:txBody>
      </p:sp>
      <p:sp>
        <p:nvSpPr>
          <p:cNvPr id="14" name="TextBox 13">
            <a:extLst>
              <a:ext uri="{FF2B5EF4-FFF2-40B4-BE49-F238E27FC236}">
                <a16:creationId xmlns:a16="http://schemas.microsoft.com/office/drawing/2014/main" id="{281D490C-BD51-B8A2-FBF1-1B56D83F0614}"/>
              </a:ext>
            </a:extLst>
          </p:cNvPr>
          <p:cNvSpPr txBox="1"/>
          <p:nvPr/>
        </p:nvSpPr>
        <p:spPr>
          <a:xfrm>
            <a:off x="-1263107" y="4418374"/>
            <a:ext cx="3381571" cy="215444"/>
          </a:xfrm>
          <a:prstGeom prst="rect">
            <a:avLst/>
          </a:prstGeom>
          <a:noFill/>
        </p:spPr>
        <p:txBody>
          <a:bodyPr wrap="square" rtlCol="0">
            <a:spAutoFit/>
          </a:bodyPr>
          <a:lstStyle/>
          <a:p>
            <a:pPr algn="ctr"/>
            <a:r>
              <a:rPr lang="en-ZA" sz="800" i="1" u="sng"/>
              <a:t>Second Floor</a:t>
            </a:r>
          </a:p>
        </p:txBody>
      </p:sp>
      <p:sp>
        <p:nvSpPr>
          <p:cNvPr id="16" name="TextBox 15">
            <a:extLst>
              <a:ext uri="{FF2B5EF4-FFF2-40B4-BE49-F238E27FC236}">
                <a16:creationId xmlns:a16="http://schemas.microsoft.com/office/drawing/2014/main" id="{FEF8CF52-6035-DE0F-009A-813A98CCFFE6}"/>
              </a:ext>
            </a:extLst>
          </p:cNvPr>
          <p:cNvSpPr txBox="1"/>
          <p:nvPr/>
        </p:nvSpPr>
        <p:spPr>
          <a:xfrm>
            <a:off x="-1263107" y="3493473"/>
            <a:ext cx="3381571" cy="215444"/>
          </a:xfrm>
          <a:prstGeom prst="rect">
            <a:avLst/>
          </a:prstGeom>
          <a:noFill/>
        </p:spPr>
        <p:txBody>
          <a:bodyPr wrap="square" rtlCol="0">
            <a:spAutoFit/>
          </a:bodyPr>
          <a:lstStyle/>
          <a:p>
            <a:pPr algn="ctr"/>
            <a:r>
              <a:rPr lang="en-ZA" sz="800" i="1" u="sng"/>
              <a:t>Third Floor</a:t>
            </a:r>
          </a:p>
        </p:txBody>
      </p:sp>
      <p:sp>
        <p:nvSpPr>
          <p:cNvPr id="18" name="TextBox 17">
            <a:extLst>
              <a:ext uri="{FF2B5EF4-FFF2-40B4-BE49-F238E27FC236}">
                <a16:creationId xmlns:a16="http://schemas.microsoft.com/office/drawing/2014/main" id="{EBF6AA92-03A0-00E9-CBE6-44590DF4A6E7}"/>
              </a:ext>
            </a:extLst>
          </p:cNvPr>
          <p:cNvSpPr txBox="1"/>
          <p:nvPr/>
        </p:nvSpPr>
        <p:spPr>
          <a:xfrm>
            <a:off x="1264617" y="6227728"/>
            <a:ext cx="598151" cy="338554"/>
          </a:xfrm>
          <a:prstGeom prst="rect">
            <a:avLst/>
          </a:prstGeom>
          <a:noFill/>
        </p:spPr>
        <p:txBody>
          <a:bodyPr wrap="square" rtlCol="0">
            <a:spAutoFit/>
          </a:bodyPr>
          <a:lstStyle/>
          <a:p>
            <a:pPr algn="ctr"/>
            <a:r>
              <a:rPr lang="en-ZA" sz="800" b="1" i="1"/>
              <a:t>Rehab Waiting</a:t>
            </a:r>
          </a:p>
        </p:txBody>
      </p:sp>
      <p:sp>
        <p:nvSpPr>
          <p:cNvPr id="20" name="TextBox 19">
            <a:extLst>
              <a:ext uri="{FF2B5EF4-FFF2-40B4-BE49-F238E27FC236}">
                <a16:creationId xmlns:a16="http://schemas.microsoft.com/office/drawing/2014/main" id="{49DF26D5-26C0-70E5-CE8B-6DCD11641F81}"/>
              </a:ext>
            </a:extLst>
          </p:cNvPr>
          <p:cNvSpPr txBox="1"/>
          <p:nvPr/>
        </p:nvSpPr>
        <p:spPr>
          <a:xfrm>
            <a:off x="1298546" y="3213757"/>
            <a:ext cx="598151" cy="215444"/>
          </a:xfrm>
          <a:prstGeom prst="rect">
            <a:avLst/>
          </a:prstGeom>
          <a:noFill/>
        </p:spPr>
        <p:txBody>
          <a:bodyPr wrap="square" rtlCol="0">
            <a:spAutoFit/>
          </a:bodyPr>
          <a:lstStyle/>
          <a:p>
            <a:pPr algn="ctr"/>
            <a:r>
              <a:rPr lang="en-ZA" sz="800" b="1" i="1"/>
              <a:t>Balcony</a:t>
            </a:r>
          </a:p>
        </p:txBody>
      </p:sp>
      <p:sp>
        <p:nvSpPr>
          <p:cNvPr id="21" name="TextBox 20">
            <a:extLst>
              <a:ext uri="{FF2B5EF4-FFF2-40B4-BE49-F238E27FC236}">
                <a16:creationId xmlns:a16="http://schemas.microsoft.com/office/drawing/2014/main" id="{0DA13D5D-6B14-031C-1497-1B1619F68642}"/>
              </a:ext>
            </a:extLst>
          </p:cNvPr>
          <p:cNvSpPr txBox="1"/>
          <p:nvPr/>
        </p:nvSpPr>
        <p:spPr>
          <a:xfrm>
            <a:off x="1241269" y="4209669"/>
            <a:ext cx="598151" cy="338554"/>
          </a:xfrm>
          <a:prstGeom prst="rect">
            <a:avLst/>
          </a:prstGeom>
          <a:noFill/>
        </p:spPr>
        <p:txBody>
          <a:bodyPr wrap="square" rtlCol="0">
            <a:spAutoFit/>
          </a:bodyPr>
          <a:lstStyle/>
          <a:p>
            <a:pPr algn="ctr"/>
            <a:r>
              <a:rPr lang="en-ZA" sz="800" b="1" i="1"/>
              <a:t>Plant Room</a:t>
            </a:r>
          </a:p>
        </p:txBody>
      </p:sp>
      <p:pic>
        <p:nvPicPr>
          <p:cNvPr id="22" name="Picture 21" descr="A room with blue towels and a blue cart&#10;&#10;AI-generated content may be incorrect.">
            <a:extLst>
              <a:ext uri="{FF2B5EF4-FFF2-40B4-BE49-F238E27FC236}">
                <a16:creationId xmlns:a16="http://schemas.microsoft.com/office/drawing/2014/main" id="{DE98204E-3058-39BD-6DC9-4681CF2230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22009" y="1901756"/>
            <a:ext cx="3089910" cy="4119880"/>
          </a:xfrm>
          <a:prstGeom prst="rect">
            <a:avLst/>
          </a:prstGeom>
        </p:spPr>
      </p:pic>
    </p:spTree>
    <p:extLst>
      <p:ext uri="{BB962C8B-B14F-4D97-AF65-F5344CB8AC3E}">
        <p14:creationId xmlns:p14="http://schemas.microsoft.com/office/powerpoint/2010/main" val="263867737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9A3AF05-7E22-560A-0F37-AFAF0CABAA4F}"/>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FC9C1C57-8A27-23B1-4936-4ED803A37C87}"/>
              </a:ext>
            </a:extLst>
          </p:cNvPr>
          <p:cNvSpPr txBox="1">
            <a:spLocks/>
          </p:cNvSpPr>
          <p:nvPr/>
        </p:nvSpPr>
        <p:spPr>
          <a:xfrm>
            <a:off x="914584" y="798206"/>
            <a:ext cx="4190385"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algn="just"/>
            <a:r>
              <a:rPr lang="en-ZA" sz="2400"/>
              <a:t>FINDINGS</a:t>
            </a:r>
          </a:p>
          <a:p>
            <a:pPr algn="just"/>
            <a:endParaRPr lang="en-ZA" sz="800"/>
          </a:p>
          <a:p>
            <a:pPr algn="just"/>
            <a:r>
              <a:rPr lang="en-ZA"/>
              <a:t>External Brickwork</a:t>
            </a:r>
          </a:p>
          <a:p>
            <a:pPr lvl="2" algn="just"/>
            <a:r>
              <a:rPr lang="en-ZA"/>
              <a:t>Efflorescence visible</a:t>
            </a:r>
          </a:p>
          <a:p>
            <a:pPr lvl="2" algn="just"/>
            <a:endParaRPr lang="en-ZA" sz="800"/>
          </a:p>
          <a:p>
            <a:pPr lvl="2" algn="just"/>
            <a:r>
              <a:rPr lang="en-ZA"/>
              <a:t>Wide, flat external window sills and top-reveals causing water pooling and penetration</a:t>
            </a:r>
          </a:p>
          <a:p>
            <a:pPr lvl="2" algn="just"/>
            <a:endParaRPr lang="en-ZA" sz="800"/>
          </a:p>
          <a:p>
            <a:pPr lvl="2" algn="just"/>
            <a:r>
              <a:rPr lang="en-ZA"/>
              <a:t>Minor cracks in horizontal mortar joints</a:t>
            </a:r>
          </a:p>
          <a:p>
            <a:pPr lvl="2" algn="just"/>
            <a:endParaRPr lang="en-ZA" sz="800"/>
          </a:p>
          <a:p>
            <a:pPr lvl="2" algn="just"/>
            <a:r>
              <a:rPr lang="en-ZA"/>
              <a:t>Weep holes blocked/missing</a:t>
            </a:r>
          </a:p>
          <a:p>
            <a:pPr lvl="2" algn="just"/>
            <a:endParaRPr lang="en-ZA" sz="800"/>
          </a:p>
          <a:p>
            <a:pPr lvl="2" algn="just"/>
            <a:r>
              <a:rPr lang="en-ZA"/>
              <a:t>Weep holes positioned too low (directly above suspended slabs), allowing standing water to re-enter</a:t>
            </a:r>
          </a:p>
          <a:p>
            <a:pPr lvl="2" algn="just"/>
            <a:endParaRPr lang="en-ZA" sz="800"/>
          </a:p>
          <a:p>
            <a:pPr lvl="2" algn="just"/>
            <a:r>
              <a:rPr lang="en-ZA"/>
              <a:t>No weephole covers (wind-driven rain penetration)</a:t>
            </a:r>
          </a:p>
          <a:p>
            <a:pPr lvl="2" algn="just"/>
            <a:endParaRPr lang="en-ZA" sz="800"/>
          </a:p>
          <a:p>
            <a:pPr lvl="2" algn="just"/>
            <a:r>
              <a:rPr lang="en-ZA"/>
              <a:t>Seals around windows failing</a:t>
            </a:r>
          </a:p>
          <a:p>
            <a:pPr lvl="2" algn="just"/>
            <a:endParaRPr lang="en-ZA" sz="800"/>
          </a:p>
        </p:txBody>
      </p:sp>
      <p:sp>
        <p:nvSpPr>
          <p:cNvPr id="5" name="Title 3">
            <a:extLst>
              <a:ext uri="{FF2B5EF4-FFF2-40B4-BE49-F238E27FC236}">
                <a16:creationId xmlns:a16="http://schemas.microsoft.com/office/drawing/2014/main" id="{991656D0-119D-545B-8A32-16CF207EB16B}"/>
              </a:ext>
            </a:extLst>
          </p:cNvPr>
          <p:cNvSpPr>
            <a:spLocks noGrp="1"/>
          </p:cNvSpPr>
          <p:nvPr>
            <p:ph type="title"/>
          </p:nvPr>
        </p:nvSpPr>
        <p:spPr>
          <a:xfrm>
            <a:off x="284913" y="200527"/>
            <a:ext cx="11462940" cy="559256"/>
          </a:xfrm>
        </p:spPr>
        <p:txBody>
          <a:bodyPr/>
          <a:lstStyle/>
          <a:p>
            <a:r>
              <a:rPr lang="en-ZA"/>
              <a:t>Mitchell’s Plain Hospital</a:t>
            </a:r>
          </a:p>
        </p:txBody>
      </p:sp>
      <p:sp>
        <p:nvSpPr>
          <p:cNvPr id="8" name="TextBox 7">
            <a:extLst>
              <a:ext uri="{FF2B5EF4-FFF2-40B4-BE49-F238E27FC236}">
                <a16:creationId xmlns:a16="http://schemas.microsoft.com/office/drawing/2014/main" id="{514ECE58-3C2D-DAAE-7E98-67FC3C9993BF}"/>
              </a:ext>
            </a:extLst>
          </p:cNvPr>
          <p:cNvSpPr txBox="1"/>
          <p:nvPr/>
        </p:nvSpPr>
        <p:spPr>
          <a:xfrm>
            <a:off x="8926277" y="6380939"/>
            <a:ext cx="2821576" cy="461665"/>
          </a:xfrm>
          <a:prstGeom prst="rect">
            <a:avLst/>
          </a:prstGeom>
          <a:noFill/>
        </p:spPr>
        <p:txBody>
          <a:bodyPr wrap="square" rtlCol="0">
            <a:spAutoFit/>
          </a:bodyPr>
          <a:lstStyle/>
          <a:p>
            <a:pPr algn="ctr"/>
            <a:r>
              <a:rPr lang="en-ZA" sz="1200" i="1"/>
              <a:t>Minor cracks which may contribute towards moisture ingress</a:t>
            </a:r>
          </a:p>
        </p:txBody>
      </p:sp>
      <p:sp>
        <p:nvSpPr>
          <p:cNvPr id="3" name="TextBox 2">
            <a:extLst>
              <a:ext uri="{FF2B5EF4-FFF2-40B4-BE49-F238E27FC236}">
                <a16:creationId xmlns:a16="http://schemas.microsoft.com/office/drawing/2014/main" id="{0A905417-13B4-EA9F-71F7-E10AE0361101}"/>
              </a:ext>
            </a:extLst>
          </p:cNvPr>
          <p:cNvSpPr txBox="1"/>
          <p:nvPr/>
        </p:nvSpPr>
        <p:spPr>
          <a:xfrm>
            <a:off x="8627484" y="3231721"/>
            <a:ext cx="3010189" cy="461665"/>
          </a:xfrm>
          <a:prstGeom prst="rect">
            <a:avLst/>
          </a:prstGeom>
          <a:noFill/>
        </p:spPr>
        <p:txBody>
          <a:bodyPr wrap="square" rtlCol="0">
            <a:spAutoFit/>
          </a:bodyPr>
          <a:lstStyle/>
          <a:p>
            <a:pPr algn="ctr"/>
            <a:r>
              <a:rPr lang="en-ZA" sz="1200" i="1"/>
              <a:t>Seals around windows which are potentially problematic in some areas</a:t>
            </a:r>
          </a:p>
        </p:txBody>
      </p:sp>
      <p:sp>
        <p:nvSpPr>
          <p:cNvPr id="10" name="TextBox 9">
            <a:extLst>
              <a:ext uri="{FF2B5EF4-FFF2-40B4-BE49-F238E27FC236}">
                <a16:creationId xmlns:a16="http://schemas.microsoft.com/office/drawing/2014/main" id="{B86B05E9-D707-2B15-91AA-B740DACC9D48}"/>
              </a:ext>
            </a:extLst>
          </p:cNvPr>
          <p:cNvSpPr txBox="1"/>
          <p:nvPr/>
        </p:nvSpPr>
        <p:spPr>
          <a:xfrm>
            <a:off x="4980837" y="3338435"/>
            <a:ext cx="3178786" cy="461665"/>
          </a:xfrm>
          <a:prstGeom prst="rect">
            <a:avLst/>
          </a:prstGeom>
          <a:noFill/>
        </p:spPr>
        <p:txBody>
          <a:bodyPr wrap="square" rtlCol="0">
            <a:spAutoFit/>
          </a:bodyPr>
          <a:lstStyle/>
          <a:p>
            <a:pPr algn="ctr"/>
            <a:r>
              <a:rPr lang="en-ZA" sz="1200" i="1"/>
              <a:t>Water residue on wide, flat window reveals</a:t>
            </a:r>
          </a:p>
        </p:txBody>
      </p:sp>
      <p:sp>
        <p:nvSpPr>
          <p:cNvPr id="13" name="TextBox 12">
            <a:extLst>
              <a:ext uri="{FF2B5EF4-FFF2-40B4-BE49-F238E27FC236}">
                <a16:creationId xmlns:a16="http://schemas.microsoft.com/office/drawing/2014/main" id="{E8964E8E-8226-AE5A-E695-842567E17544}"/>
              </a:ext>
            </a:extLst>
          </p:cNvPr>
          <p:cNvSpPr txBox="1"/>
          <p:nvPr/>
        </p:nvSpPr>
        <p:spPr>
          <a:xfrm>
            <a:off x="5338046" y="6409873"/>
            <a:ext cx="2821576" cy="276999"/>
          </a:xfrm>
          <a:prstGeom prst="rect">
            <a:avLst/>
          </a:prstGeom>
          <a:noFill/>
        </p:spPr>
        <p:txBody>
          <a:bodyPr wrap="square" rtlCol="0">
            <a:spAutoFit/>
          </a:bodyPr>
          <a:lstStyle/>
          <a:p>
            <a:pPr algn="ctr"/>
            <a:r>
              <a:rPr lang="en-ZA" sz="1200" i="1"/>
              <a:t>Weep holes directly on roof slabs</a:t>
            </a:r>
          </a:p>
        </p:txBody>
      </p:sp>
      <p:pic>
        <p:nvPicPr>
          <p:cNvPr id="2" name="Picture 1">
            <a:extLst>
              <a:ext uri="{FF2B5EF4-FFF2-40B4-BE49-F238E27FC236}">
                <a16:creationId xmlns:a16="http://schemas.microsoft.com/office/drawing/2014/main" id="{CA86F244-0957-9501-225D-180CF5F6DA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4470" y="1237749"/>
            <a:ext cx="3105511" cy="2024844"/>
          </a:xfrm>
          <a:prstGeom prst="rect">
            <a:avLst/>
          </a:prstGeom>
        </p:spPr>
      </p:pic>
      <p:pic>
        <p:nvPicPr>
          <p:cNvPr id="11" name="Picture 10">
            <a:extLst>
              <a:ext uri="{FF2B5EF4-FFF2-40B4-BE49-F238E27FC236}">
                <a16:creationId xmlns:a16="http://schemas.microsoft.com/office/drawing/2014/main" id="{011861BB-9229-F200-D72B-0B471C39F31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19683" y="1237748"/>
            <a:ext cx="2917990" cy="1977733"/>
          </a:xfrm>
          <a:prstGeom prst="rect">
            <a:avLst/>
          </a:prstGeom>
        </p:spPr>
      </p:pic>
      <p:pic>
        <p:nvPicPr>
          <p:cNvPr id="14" name="Picture 13">
            <a:extLst>
              <a:ext uri="{FF2B5EF4-FFF2-40B4-BE49-F238E27FC236}">
                <a16:creationId xmlns:a16="http://schemas.microsoft.com/office/drawing/2014/main" id="{569C5752-ED12-DF2B-7A7D-910B410092C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bwMode="auto">
          <a:xfrm>
            <a:off x="5104969" y="3933911"/>
            <a:ext cx="3146853" cy="2338888"/>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7641F925-6839-62B3-FE5D-3476B6B44D5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19683" y="3948031"/>
            <a:ext cx="2917990" cy="2338888"/>
          </a:xfrm>
          <a:prstGeom prst="rect">
            <a:avLst/>
          </a:prstGeom>
        </p:spPr>
      </p:pic>
      <p:pic>
        <p:nvPicPr>
          <p:cNvPr id="9" name="Picture 8">
            <a:extLst>
              <a:ext uri="{FF2B5EF4-FFF2-40B4-BE49-F238E27FC236}">
                <a16:creationId xmlns:a16="http://schemas.microsoft.com/office/drawing/2014/main" id="{63AED294-12A2-C795-6DE1-1142FA41619C}"/>
              </a:ext>
            </a:extLst>
          </p:cNvPr>
          <p:cNvPicPr>
            <a:picLocks noChangeAspect="1"/>
          </p:cNvPicPr>
          <p:nvPr/>
        </p:nvPicPr>
        <p:blipFill>
          <a:blip r:embed="rId8"/>
          <a:stretch>
            <a:fillRect/>
          </a:stretch>
        </p:blipFill>
        <p:spPr>
          <a:xfrm>
            <a:off x="165087" y="1089278"/>
            <a:ext cx="749497" cy="851282"/>
          </a:xfrm>
          <a:prstGeom prst="rect">
            <a:avLst/>
          </a:prstGeom>
        </p:spPr>
      </p:pic>
    </p:spTree>
    <p:extLst>
      <p:ext uri="{BB962C8B-B14F-4D97-AF65-F5344CB8AC3E}">
        <p14:creationId xmlns:p14="http://schemas.microsoft.com/office/powerpoint/2010/main" val="2417228070"/>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A49CAAAA-5634-9638-9F28-529E56635783}"/>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3DAB0BA1-AC61-6BB2-3E46-AF527B5CF6E6}"/>
              </a:ext>
            </a:extLst>
          </p:cNvPr>
          <p:cNvSpPr txBox="1">
            <a:spLocks/>
          </p:cNvSpPr>
          <p:nvPr/>
        </p:nvSpPr>
        <p:spPr>
          <a:xfrm>
            <a:off x="1100303" y="759783"/>
            <a:ext cx="1021760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FACTORS CONTRIBUTING TO MOISTURE INGRESS</a:t>
            </a:r>
          </a:p>
          <a:p>
            <a:endParaRPr lang="en-ZA" sz="2400"/>
          </a:p>
          <a:p>
            <a:pPr lvl="2"/>
            <a:r>
              <a:rPr lang="en-ZA" b="1"/>
              <a:t>Design deficiencies</a:t>
            </a:r>
            <a:r>
              <a:rPr lang="en-ZA"/>
              <a:t> of certain elements – evident within the flat and wide parapet walls and window reveals, the stepped and relatively flat-sloped roof, as well as the selection of louvres installed within the building.</a:t>
            </a:r>
          </a:p>
          <a:p>
            <a:pPr lvl="2"/>
            <a:endParaRPr lang="en-ZA"/>
          </a:p>
          <a:p>
            <a:pPr lvl="2"/>
            <a:r>
              <a:rPr lang="en-ZA" b="1"/>
              <a:t>Poor workmanship </a:t>
            </a:r>
            <a:r>
              <a:rPr lang="en-ZA"/>
              <a:t>during construction – evident within the cracks in the mortar joints on parapet walls and vertical walls, cracked seals around windows, and low level of weep holes.</a:t>
            </a:r>
          </a:p>
          <a:p>
            <a:pPr lvl="2"/>
            <a:endParaRPr lang="en-ZA"/>
          </a:p>
          <a:p>
            <a:pPr lvl="2"/>
            <a:r>
              <a:rPr lang="en-ZA" b="1"/>
              <a:t>Maintenance oversights</a:t>
            </a:r>
            <a:r>
              <a:rPr lang="en-ZA"/>
              <a:t> –accumulation of debris on roof slabs and blocked fullbores.</a:t>
            </a:r>
          </a:p>
          <a:p>
            <a:pPr lvl="2"/>
            <a:endParaRPr lang="en-ZA"/>
          </a:p>
        </p:txBody>
      </p:sp>
      <p:sp>
        <p:nvSpPr>
          <p:cNvPr id="5" name="Title 3">
            <a:extLst>
              <a:ext uri="{FF2B5EF4-FFF2-40B4-BE49-F238E27FC236}">
                <a16:creationId xmlns:a16="http://schemas.microsoft.com/office/drawing/2014/main" id="{39D6E9F1-F011-DC97-D04C-9C56F917DFAE}"/>
              </a:ext>
            </a:extLst>
          </p:cNvPr>
          <p:cNvSpPr>
            <a:spLocks noGrp="1"/>
          </p:cNvSpPr>
          <p:nvPr>
            <p:ph type="title"/>
          </p:nvPr>
        </p:nvSpPr>
        <p:spPr>
          <a:xfrm>
            <a:off x="284913" y="200527"/>
            <a:ext cx="11462940" cy="559256"/>
          </a:xfrm>
        </p:spPr>
        <p:txBody>
          <a:bodyPr/>
          <a:lstStyle/>
          <a:p>
            <a:r>
              <a:rPr lang="en-ZA"/>
              <a:t>Mitchell’s Plain Hospital</a:t>
            </a:r>
          </a:p>
        </p:txBody>
      </p:sp>
      <p:pic>
        <p:nvPicPr>
          <p:cNvPr id="12" name="Picture 11">
            <a:extLst>
              <a:ext uri="{FF2B5EF4-FFF2-40B4-BE49-F238E27FC236}">
                <a16:creationId xmlns:a16="http://schemas.microsoft.com/office/drawing/2014/main" id="{E969C0A7-5F8B-3A17-EE46-2800E583A8F4}"/>
              </a:ext>
            </a:extLst>
          </p:cNvPr>
          <p:cNvPicPr>
            <a:picLocks noChangeAspect="1"/>
          </p:cNvPicPr>
          <p:nvPr/>
        </p:nvPicPr>
        <p:blipFill>
          <a:blip r:embed="rId5"/>
          <a:stretch>
            <a:fillRect/>
          </a:stretch>
        </p:blipFill>
        <p:spPr>
          <a:xfrm>
            <a:off x="61256" y="1054593"/>
            <a:ext cx="927424" cy="835167"/>
          </a:xfrm>
          <a:prstGeom prst="rect">
            <a:avLst/>
          </a:prstGeom>
        </p:spPr>
      </p:pic>
    </p:spTree>
    <p:extLst>
      <p:ext uri="{BB962C8B-B14F-4D97-AF65-F5344CB8AC3E}">
        <p14:creationId xmlns:p14="http://schemas.microsoft.com/office/powerpoint/2010/main" val="227008676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6EF79C5-3DFF-95E3-5623-EC46B74A58F5}"/>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9F9E296D-9B8B-6496-6916-6572AA3AB7BE}"/>
              </a:ext>
            </a:extLst>
          </p:cNvPr>
          <p:cNvSpPr txBox="1">
            <a:spLocks/>
          </p:cNvSpPr>
          <p:nvPr/>
        </p:nvSpPr>
        <p:spPr>
          <a:xfrm>
            <a:off x="765023" y="759783"/>
            <a:ext cx="11142064"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RECOMMENDATIONS FOR MITCHELL’S PLAIN HOSPITAL</a:t>
            </a:r>
          </a:p>
          <a:p>
            <a:endParaRPr lang="en-ZA" sz="2400"/>
          </a:p>
          <a:p>
            <a:pPr marL="180000" lvl="2" indent="0">
              <a:buNone/>
            </a:pPr>
            <a:r>
              <a:rPr lang="en-ZA"/>
              <a:t>It remains a challenge to determine the degree to which each of the defects contributes towards the water ingress. </a:t>
            </a:r>
          </a:p>
          <a:p>
            <a:pPr lvl="2"/>
            <a:endParaRPr lang="en-ZA"/>
          </a:p>
          <a:p>
            <a:pPr lvl="2"/>
            <a:r>
              <a:rPr lang="en-ZA"/>
              <a:t>Additional site visit during a rainstorm as this may provide further insights. </a:t>
            </a:r>
          </a:p>
          <a:p>
            <a:pPr lvl="2"/>
            <a:endParaRPr lang="en-ZA"/>
          </a:p>
          <a:p>
            <a:pPr lvl="2"/>
            <a:r>
              <a:rPr lang="en-ZA"/>
              <a:t>Leak detector test especially for the EC resus area.</a:t>
            </a:r>
          </a:p>
          <a:p>
            <a:pPr lvl="2"/>
            <a:endParaRPr lang="en-ZA"/>
          </a:p>
          <a:p>
            <a:pPr lvl="2"/>
            <a:r>
              <a:rPr lang="en-ZA"/>
              <a:t>Structural cracks plant room: further investigation to determine the risk</a:t>
            </a:r>
          </a:p>
          <a:p>
            <a:pPr lvl="2"/>
            <a:endParaRPr lang="en-ZA"/>
          </a:p>
          <a:p>
            <a:pPr lvl="2"/>
            <a:r>
              <a:rPr lang="en-ZA"/>
              <a:t>Carry out remedial works</a:t>
            </a:r>
          </a:p>
          <a:p>
            <a:pPr lvl="2"/>
            <a:endParaRPr lang="en-ZA"/>
          </a:p>
          <a:p>
            <a:pPr lvl="2"/>
            <a:r>
              <a:rPr lang="en-ZA"/>
              <a:t>Improved maintenance regime</a:t>
            </a:r>
          </a:p>
        </p:txBody>
      </p:sp>
      <p:sp>
        <p:nvSpPr>
          <p:cNvPr id="5" name="Title 3">
            <a:extLst>
              <a:ext uri="{FF2B5EF4-FFF2-40B4-BE49-F238E27FC236}">
                <a16:creationId xmlns:a16="http://schemas.microsoft.com/office/drawing/2014/main" id="{3F2D6936-E807-41FD-46F6-AEB4F09EB878}"/>
              </a:ext>
            </a:extLst>
          </p:cNvPr>
          <p:cNvSpPr>
            <a:spLocks noGrp="1"/>
          </p:cNvSpPr>
          <p:nvPr>
            <p:ph type="title"/>
          </p:nvPr>
        </p:nvSpPr>
        <p:spPr>
          <a:xfrm>
            <a:off x="284913" y="200527"/>
            <a:ext cx="11462940" cy="559256"/>
          </a:xfrm>
        </p:spPr>
        <p:txBody>
          <a:bodyPr/>
          <a:lstStyle/>
          <a:p>
            <a:r>
              <a:rPr lang="en-ZA"/>
              <a:t>Mitchell’s Plain Hospital</a:t>
            </a:r>
          </a:p>
        </p:txBody>
      </p:sp>
      <p:pic>
        <p:nvPicPr>
          <p:cNvPr id="2" name="Picture 1">
            <a:extLst>
              <a:ext uri="{FF2B5EF4-FFF2-40B4-BE49-F238E27FC236}">
                <a16:creationId xmlns:a16="http://schemas.microsoft.com/office/drawing/2014/main" id="{998E0E63-A192-AF46-C0E4-BB4ABB8F1138}"/>
              </a:ext>
            </a:extLst>
          </p:cNvPr>
          <p:cNvPicPr>
            <a:picLocks noChangeAspect="1"/>
          </p:cNvPicPr>
          <p:nvPr/>
        </p:nvPicPr>
        <p:blipFill>
          <a:blip r:embed="rId5"/>
          <a:stretch>
            <a:fillRect/>
          </a:stretch>
        </p:blipFill>
        <p:spPr>
          <a:xfrm>
            <a:off x="30903" y="1024848"/>
            <a:ext cx="693480" cy="967824"/>
          </a:xfrm>
          <a:prstGeom prst="rect">
            <a:avLst/>
          </a:prstGeom>
        </p:spPr>
      </p:pic>
    </p:spTree>
    <p:extLst>
      <p:ext uri="{BB962C8B-B14F-4D97-AF65-F5344CB8AC3E}">
        <p14:creationId xmlns:p14="http://schemas.microsoft.com/office/powerpoint/2010/main" val="1601084761"/>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44C91457-D6A3-4E57-85B3-B3225D22CFAE}"/>
              </a:ext>
            </a:extLst>
          </p:cNvPr>
          <p:cNvSpPr txBox="1">
            <a:spLocks/>
          </p:cNvSpPr>
          <p:nvPr/>
        </p:nvSpPr>
        <p:spPr>
          <a:xfrm>
            <a:off x="1772275" y="1113572"/>
            <a:ext cx="9801056" cy="554390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2"/>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100" b="0">
              <a:latin typeface="Century Gothic"/>
            </a:endParaRPr>
          </a:p>
          <a:p>
            <a:pPr>
              <a:spcBef>
                <a:spcPts val="0"/>
              </a:spcBef>
            </a:pPr>
            <a:r>
              <a:rPr lang="en-US" sz="1400">
                <a:solidFill>
                  <a:schemeClr val="accent3"/>
                </a:solidFill>
              </a:rPr>
              <a:t>WHY IS CONTINUOUS DESIGN QUALITY OVERSIGHT IMPORTANT?</a:t>
            </a:r>
          </a:p>
          <a:p>
            <a:pPr>
              <a:spcBef>
                <a:spcPts val="0"/>
              </a:spcBef>
            </a:pPr>
            <a:endParaRPr lang="en-US" sz="1400">
              <a:solidFill>
                <a:schemeClr val="accent3"/>
              </a:solidFill>
            </a:endParaRPr>
          </a:p>
          <a:p>
            <a:pPr algn="just">
              <a:spcBef>
                <a:spcPts val="0"/>
              </a:spcBef>
            </a:pPr>
            <a:r>
              <a:rPr lang="en-US" sz="1400" b="0" i="1"/>
              <a:t>Design quality oversight plays a critical role in early identification of design risks. </a:t>
            </a:r>
          </a:p>
          <a:p>
            <a:pPr algn="just">
              <a:spcBef>
                <a:spcPts val="0"/>
              </a:spcBef>
            </a:pPr>
            <a:r>
              <a:rPr lang="en-US" sz="1400" i="1"/>
              <a:t>Impacts</a:t>
            </a:r>
            <a:r>
              <a:rPr lang="en-US" sz="1400" b="0" i="1"/>
              <a:t> and </a:t>
            </a:r>
            <a:r>
              <a:rPr lang="en-US" sz="1400" i="1"/>
              <a:t>costs in time and money </a:t>
            </a:r>
            <a:r>
              <a:rPr lang="en-US" sz="1400" b="0" i="1"/>
              <a:t>are reduced when design is rectified on paper, early in the planning stages</a:t>
            </a:r>
            <a:r>
              <a:rPr lang="en-US" sz="1400" b="0" i="1">
                <a:solidFill>
                  <a:schemeClr val="accent3"/>
                </a:solidFill>
              </a:rPr>
              <a:t>.</a:t>
            </a:r>
            <a:endParaRPr lang="en-US" sz="1400">
              <a:solidFill>
                <a:schemeClr val="accent3"/>
              </a:solidFill>
            </a:endParaRPr>
          </a:p>
          <a:p>
            <a:pPr>
              <a:spcBef>
                <a:spcPts val="0"/>
              </a:spcBef>
            </a:pPr>
            <a:endParaRPr lang="en-US" sz="1400"/>
          </a:p>
          <a:p>
            <a:pPr marL="342900" indent="-342900">
              <a:buFont typeface="Arial" panose="020B0604020202020204" pitchFamily="34" charset="0"/>
              <a:buChar char="•"/>
            </a:pPr>
            <a:r>
              <a:rPr lang="en-US" sz="1400"/>
              <a:t>Early identification and treatment of design risks</a:t>
            </a:r>
            <a:endParaRPr lang="en-US" sz="1400" b="0"/>
          </a:p>
          <a:p>
            <a:pPr marL="342900" indent="-342900">
              <a:buFont typeface="Arial" panose="020B0604020202020204" pitchFamily="34" charset="0"/>
              <a:buChar char="•"/>
            </a:pPr>
            <a:r>
              <a:rPr lang="en-US" sz="1400" b="0"/>
              <a:t>Prevention of design failures in facility operations</a:t>
            </a:r>
            <a:endParaRPr lang="en-US" sz="1400" b="0">
              <a:solidFill>
                <a:schemeClr val="bg1"/>
              </a:solidFill>
            </a:endParaRPr>
          </a:p>
          <a:p>
            <a:pPr marL="342900" indent="-342900">
              <a:buFont typeface="Arial" panose="020B0604020202020204" pitchFamily="34" charset="0"/>
              <a:buChar char="•"/>
            </a:pPr>
            <a:r>
              <a:rPr lang="en-US" sz="1400" b="0"/>
              <a:t>Prevention of design risks that pull through to construction</a:t>
            </a:r>
          </a:p>
          <a:p>
            <a:pPr marL="342900" indent="-342900">
              <a:buFont typeface="Arial" panose="020B0604020202020204" pitchFamily="34" charset="0"/>
              <a:buChar char="•"/>
            </a:pPr>
            <a:r>
              <a:rPr lang="en-US" sz="1400" b="0"/>
              <a:t>Reduction of design rectification costs downstream of the design process</a:t>
            </a:r>
          </a:p>
          <a:p>
            <a:pPr marL="342900" indent="-342900">
              <a:buFont typeface="Arial" panose="020B0604020202020204" pitchFamily="34" charset="0"/>
              <a:buChar char="•"/>
            </a:pPr>
            <a:r>
              <a:rPr lang="en-US" sz="1400" b="0"/>
              <a:t>Prevention on </a:t>
            </a:r>
            <a:r>
              <a:rPr lang="en-US" sz="1400"/>
              <a:t>non – compliance </a:t>
            </a:r>
            <a:r>
              <a:rPr lang="en-US" sz="1400" b="0"/>
              <a:t>and commissioning delays</a:t>
            </a:r>
          </a:p>
          <a:p>
            <a:pPr marL="342900" indent="-342900">
              <a:buFont typeface="Arial" panose="020B0604020202020204" pitchFamily="34" charset="0"/>
              <a:buChar char="•"/>
            </a:pPr>
            <a:r>
              <a:rPr lang="en-US" sz="1400" b="0"/>
              <a:t>Effective </a:t>
            </a:r>
            <a:r>
              <a:rPr lang="en-US" sz="1400"/>
              <a:t>design risk mitigation</a:t>
            </a:r>
          </a:p>
          <a:p>
            <a:pPr marL="342900" indent="-342900">
              <a:buFont typeface="Arial" panose="020B0604020202020204" pitchFamily="34" charset="0"/>
              <a:buChar char="•"/>
            </a:pPr>
            <a:r>
              <a:rPr lang="en-US" sz="1400" b="0"/>
              <a:t>End User alignment </a:t>
            </a:r>
          </a:p>
          <a:p>
            <a:pPr marL="342900" indent="-342900">
              <a:buFont typeface="Arial" panose="020B0604020202020204" pitchFamily="34" charset="0"/>
              <a:buChar char="•"/>
            </a:pPr>
            <a:r>
              <a:rPr lang="en-US" sz="1400" b="0"/>
              <a:t>Improved health facility delivery</a:t>
            </a:r>
          </a:p>
          <a:p>
            <a:pPr marL="342900" indent="-342900">
              <a:buFont typeface="Arial" panose="020B0604020202020204" pitchFamily="34" charset="0"/>
              <a:buChar char="•"/>
            </a:pPr>
            <a:r>
              <a:rPr lang="en-US" sz="1400" b="0"/>
              <a:t>Design quality assurance through </a:t>
            </a:r>
            <a:r>
              <a:rPr lang="en-US" sz="1400"/>
              <a:t>implementation</a:t>
            </a:r>
            <a:r>
              <a:rPr lang="en-US" sz="1400" b="0"/>
              <a:t> and </a:t>
            </a:r>
            <a:r>
              <a:rPr lang="en-US" sz="1400"/>
              <a:t>application</a:t>
            </a:r>
            <a:r>
              <a:rPr lang="en-US" sz="1400" b="0"/>
              <a:t> of policies, norms and standards</a:t>
            </a:r>
          </a:p>
          <a:p>
            <a:pPr marL="342900" indent="-342900">
              <a:buFont typeface="Arial" panose="020B0604020202020204" pitchFamily="34" charset="0"/>
              <a:buChar char="•"/>
            </a:pPr>
            <a:endParaRPr lang="en-US" sz="1400" b="0"/>
          </a:p>
          <a:p>
            <a:pPr algn="just">
              <a:spcBef>
                <a:spcPts val="0"/>
              </a:spcBef>
            </a:pPr>
            <a:r>
              <a:rPr lang="en-US" sz="1400" b="0" i="1"/>
              <a:t>Resolution of design matters in procurement (BSC – BEC - BAC), construction and operational stages is highly complex and costly. </a:t>
            </a:r>
            <a:r>
              <a:rPr lang="en-US" sz="1400" i="1"/>
              <a:t>This must be prevented</a:t>
            </a:r>
            <a:r>
              <a:rPr lang="en-US" sz="1400" b="0" i="1"/>
              <a:t>.</a:t>
            </a:r>
          </a:p>
          <a:p>
            <a:pPr algn="just">
              <a:spcBef>
                <a:spcPts val="0"/>
              </a:spcBef>
            </a:pPr>
            <a:endParaRPr lang="en-US" sz="1400" b="0" i="1">
              <a:solidFill>
                <a:srgbClr val="0070C0"/>
              </a:solidFill>
            </a:endParaRPr>
          </a:p>
          <a:p>
            <a:pPr algn="just">
              <a:spcBef>
                <a:spcPts val="0"/>
              </a:spcBef>
            </a:pPr>
            <a:r>
              <a:rPr lang="en-US" sz="1400" b="0" i="1">
                <a:solidFill>
                  <a:srgbClr val="0070C0"/>
                </a:solidFill>
              </a:rPr>
              <a:t>IN THE IMPLEMENTATION TEAM, OUR ROLE IS </a:t>
            </a:r>
            <a:r>
              <a:rPr lang="en-US" sz="1400" i="1">
                <a:solidFill>
                  <a:srgbClr val="0070C0"/>
                </a:solidFill>
              </a:rPr>
              <a:t>INFRASTRUCTURE DELIVERY OVERSIGHT</a:t>
            </a:r>
            <a:r>
              <a:rPr lang="en-US" sz="1400" b="0" i="1">
                <a:solidFill>
                  <a:srgbClr val="0070C0"/>
                </a:solidFill>
              </a:rPr>
              <a:t>, IN THIS CASE </a:t>
            </a:r>
            <a:r>
              <a:rPr lang="en-US" sz="1400" i="1">
                <a:solidFill>
                  <a:srgbClr val="0070C0"/>
                </a:solidFill>
              </a:rPr>
              <a:t>DESIGN QUALITY OVERSIGHT</a:t>
            </a:r>
            <a:r>
              <a:rPr lang="en-US" sz="1400" b="0" i="1">
                <a:solidFill>
                  <a:srgbClr val="0070C0"/>
                </a:solidFill>
              </a:rPr>
              <a:t>.</a:t>
            </a:r>
          </a:p>
          <a:p>
            <a:endParaRPr lang="en-US" b="0"/>
          </a:p>
          <a:p>
            <a:pPr marL="342900" indent="-342900">
              <a:buFont typeface="Arial" panose="020B0604020202020204" pitchFamily="34" charset="0"/>
              <a:buChar char="•"/>
            </a:pPr>
            <a:endParaRPr lang="en-US" b="0"/>
          </a:p>
          <a:p>
            <a:endParaRPr lang="en-US" sz="1100" b="0">
              <a:latin typeface="Century Gothic"/>
            </a:endParaRPr>
          </a:p>
        </p:txBody>
      </p:sp>
      <p:sp>
        <p:nvSpPr>
          <p:cNvPr id="28" name="Oval 27">
            <a:extLst>
              <a:ext uri="{FF2B5EF4-FFF2-40B4-BE49-F238E27FC236}">
                <a16:creationId xmlns:a16="http://schemas.microsoft.com/office/drawing/2014/main" id="{0DC0CA1C-A628-4807-92B3-8C3B64CF0F69}"/>
              </a:ext>
            </a:extLst>
          </p:cNvPr>
          <p:cNvSpPr/>
          <p:nvPr/>
        </p:nvSpPr>
        <p:spPr>
          <a:xfrm>
            <a:off x="155704" y="1941096"/>
            <a:ext cx="1487904" cy="14879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Title 3">
            <a:extLst>
              <a:ext uri="{FF2B5EF4-FFF2-40B4-BE49-F238E27FC236}">
                <a16:creationId xmlns:a16="http://schemas.microsoft.com/office/drawing/2014/main" id="{2CD5142D-F34B-4C09-9368-60A629D2BE3C}"/>
              </a:ext>
            </a:extLst>
          </p:cNvPr>
          <p:cNvSpPr txBox="1">
            <a:spLocks/>
          </p:cNvSpPr>
          <p:nvPr/>
        </p:nvSpPr>
        <p:spPr>
          <a:xfrm>
            <a:off x="456144" y="2407492"/>
            <a:ext cx="915999" cy="559256"/>
          </a:xfrm>
          <a:prstGeom prst="rect">
            <a:avLst/>
          </a:prstGeom>
          <a:noFill/>
          <a:extLst>
            <a:ext uri="{909E8E84-426E-40DD-AFC4-6F175D3DCCD1}">
              <a14:hiddenFill xmlns:a14="http://schemas.microsoft.com/office/drawing/2010/main">
                <a:solidFill>
                  <a:srgbClr val="00329B"/>
                </a:solidFill>
              </a14:hiddenFill>
            </a:ext>
          </a:extLst>
        </p:spPr>
        <p:txBody>
          <a:bodyPr vert="horz" wrap="none" lIns="72000" tIns="72000" rIns="72000" bIns="72000" rtlCol="0" anchor="ctr">
            <a:noAutofit/>
          </a:bodyPr>
          <a:lstStyle>
            <a:lvl1pPr algn="l" defTabSz="914400" rtl="0" eaLnBrk="1" latinLnBrk="0" hangingPunct="1">
              <a:spcBef>
                <a:spcPct val="0"/>
              </a:spcBef>
              <a:buNone/>
              <a:defRPr sz="2400" b="1" kern="1200">
                <a:solidFill>
                  <a:schemeClr val="tx2"/>
                </a:solidFill>
                <a:latin typeface="Century Gothic" pitchFamily="34" charset="0"/>
                <a:ea typeface="+mj-ea"/>
                <a:cs typeface="+mj-cs"/>
              </a:defRPr>
            </a:lvl1pPr>
          </a:lstStyle>
          <a:p>
            <a:r>
              <a:rPr lang="en-ZA"/>
              <a:t>WHY?</a:t>
            </a:r>
          </a:p>
        </p:txBody>
      </p:sp>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Design Quality Oversight and Early Design Risk Identification</a:t>
            </a:r>
          </a:p>
        </p:txBody>
      </p:sp>
    </p:spTree>
    <p:extLst>
      <p:ext uri="{BB962C8B-B14F-4D97-AF65-F5344CB8AC3E}">
        <p14:creationId xmlns:p14="http://schemas.microsoft.com/office/powerpoint/2010/main" val="2218279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4E93273A-6234-C5E0-EF54-0821839D3192}"/>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02B2C6FF-2322-685A-D0E8-DE10AB752B13}"/>
              </a:ext>
            </a:extLst>
          </p:cNvPr>
          <p:cNvSpPr txBox="1">
            <a:spLocks/>
          </p:cNvSpPr>
          <p:nvPr/>
        </p:nvSpPr>
        <p:spPr>
          <a:xfrm>
            <a:off x="765023" y="759783"/>
            <a:ext cx="1021760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LESSONS LEARNT</a:t>
            </a:r>
          </a:p>
          <a:p>
            <a:endParaRPr lang="en-ZA" sz="2400"/>
          </a:p>
          <a:p>
            <a:pPr lvl="1"/>
            <a:r>
              <a:rPr lang="en-ZA" b="1"/>
              <a:t>ROOF CONSIDERATIONS</a:t>
            </a:r>
          </a:p>
          <a:p>
            <a:pPr marL="0" lvl="1" indent="0">
              <a:buNone/>
            </a:pPr>
            <a:endParaRPr lang="en-ZA"/>
          </a:p>
          <a:p>
            <a:pPr lvl="2"/>
            <a:r>
              <a:rPr lang="en-ZA"/>
              <a:t>Avoid </a:t>
            </a:r>
            <a:r>
              <a:rPr lang="en-ZA" b="1"/>
              <a:t>low-pitched roof sheeting </a:t>
            </a:r>
            <a:r>
              <a:rPr lang="en-ZA"/>
              <a:t>designs</a:t>
            </a:r>
          </a:p>
          <a:p>
            <a:pPr lvl="2"/>
            <a:endParaRPr lang="en-ZA" sz="800"/>
          </a:p>
          <a:p>
            <a:pPr lvl="2"/>
            <a:r>
              <a:rPr lang="en-ZA"/>
              <a:t>Roof design to be compliant with SANS 10400-L (2020): </a:t>
            </a:r>
          </a:p>
          <a:p>
            <a:pPr marL="180000" lvl="2" indent="0">
              <a:buNone/>
            </a:pPr>
            <a:r>
              <a:rPr lang="en-ZA"/>
              <a:t>   Slope of valleys in roofs with hips and valleys shall not be less than </a:t>
            </a:r>
            <a:r>
              <a:rPr lang="en-ZA" b="1"/>
              <a:t>11°.</a:t>
            </a:r>
            <a:r>
              <a:rPr lang="en-ZA"/>
              <a:t> </a:t>
            </a:r>
          </a:p>
          <a:p>
            <a:pPr lvl="2"/>
            <a:endParaRPr lang="en-ZA" sz="800"/>
          </a:p>
          <a:p>
            <a:pPr lvl="2"/>
            <a:r>
              <a:rPr lang="en-ZA"/>
              <a:t>Recommendation: minimum </a:t>
            </a:r>
            <a:r>
              <a:rPr lang="en-ZA" b="1"/>
              <a:t>11°</a:t>
            </a:r>
            <a:r>
              <a:rPr lang="en-ZA"/>
              <a:t> pitch for metal roof sheeting roofs. (avoid pooling)</a:t>
            </a:r>
          </a:p>
          <a:p>
            <a:pPr lvl="2"/>
            <a:endParaRPr lang="en-ZA" sz="800"/>
          </a:p>
          <a:p>
            <a:pPr lvl="2"/>
            <a:r>
              <a:rPr lang="en-ZA"/>
              <a:t>Consider the </a:t>
            </a:r>
            <a:r>
              <a:rPr lang="en-ZA" b="1"/>
              <a:t>orientation of roofs and wind-driven rain</a:t>
            </a:r>
            <a:r>
              <a:rPr lang="en-ZA"/>
              <a:t>.</a:t>
            </a:r>
          </a:p>
          <a:p>
            <a:pPr lvl="2"/>
            <a:endParaRPr lang="en-ZA" sz="800"/>
          </a:p>
          <a:p>
            <a:pPr lvl="2"/>
            <a:r>
              <a:rPr lang="en-ZA"/>
              <a:t>Avoid ‘nook and crannies’ especially on wind-driven rain prone facades.</a:t>
            </a:r>
          </a:p>
          <a:p>
            <a:pPr lvl="2"/>
            <a:endParaRPr lang="en-ZA" sz="800"/>
          </a:p>
          <a:p>
            <a:pPr lvl="2"/>
            <a:r>
              <a:rPr lang="en-ZA"/>
              <a:t>Where possible </a:t>
            </a:r>
            <a:r>
              <a:rPr lang="en-ZA" b="1"/>
              <a:t>avoid penetrations into roof sheeting</a:t>
            </a:r>
            <a:r>
              <a:rPr lang="en-ZA"/>
              <a:t>, and if absolutely necessary, ensure adequate waterproofing systems are installed to avoid leaks at the weak points. The waterproofing installations to be</a:t>
            </a:r>
            <a:r>
              <a:rPr lang="en-ZA" b="1"/>
              <a:t> inspected </a:t>
            </a:r>
            <a:r>
              <a:rPr lang="en-ZA"/>
              <a:t>for </a:t>
            </a:r>
            <a:r>
              <a:rPr lang="en-ZA" b="1"/>
              <a:t>deterioration by maintenance team on a yearly </a:t>
            </a:r>
            <a:r>
              <a:rPr lang="en-ZA"/>
              <a:t>basis.</a:t>
            </a:r>
          </a:p>
        </p:txBody>
      </p:sp>
      <p:sp>
        <p:nvSpPr>
          <p:cNvPr id="5" name="Title 3">
            <a:extLst>
              <a:ext uri="{FF2B5EF4-FFF2-40B4-BE49-F238E27FC236}">
                <a16:creationId xmlns:a16="http://schemas.microsoft.com/office/drawing/2014/main" id="{C1093442-1E36-2558-CCB2-FF21536CC42E}"/>
              </a:ext>
            </a:extLst>
          </p:cNvPr>
          <p:cNvSpPr>
            <a:spLocks noGrp="1"/>
          </p:cNvSpPr>
          <p:nvPr>
            <p:ph type="title"/>
          </p:nvPr>
        </p:nvSpPr>
        <p:spPr>
          <a:xfrm>
            <a:off x="284913" y="200527"/>
            <a:ext cx="11462940" cy="559256"/>
          </a:xfrm>
        </p:spPr>
        <p:txBody>
          <a:bodyPr/>
          <a:lstStyle/>
          <a:p>
            <a:r>
              <a:rPr lang="en-ZA"/>
              <a:t>Mitchell’s Plain Hospital</a:t>
            </a:r>
          </a:p>
        </p:txBody>
      </p:sp>
      <p:pic>
        <p:nvPicPr>
          <p:cNvPr id="3" name="Picture 2">
            <a:extLst>
              <a:ext uri="{FF2B5EF4-FFF2-40B4-BE49-F238E27FC236}">
                <a16:creationId xmlns:a16="http://schemas.microsoft.com/office/drawing/2014/main" id="{32D10197-6713-0BD4-0AA2-1DCD0375F3CB}"/>
              </a:ext>
            </a:extLst>
          </p:cNvPr>
          <p:cNvPicPr>
            <a:picLocks noChangeAspect="1"/>
          </p:cNvPicPr>
          <p:nvPr/>
        </p:nvPicPr>
        <p:blipFill>
          <a:blip r:embed="rId5"/>
          <a:stretch>
            <a:fillRect/>
          </a:stretch>
        </p:blipFill>
        <p:spPr>
          <a:xfrm>
            <a:off x="-198" y="1028740"/>
            <a:ext cx="715233" cy="846359"/>
          </a:xfrm>
          <a:prstGeom prst="rect">
            <a:avLst/>
          </a:prstGeom>
        </p:spPr>
      </p:pic>
    </p:spTree>
    <p:extLst>
      <p:ext uri="{BB962C8B-B14F-4D97-AF65-F5344CB8AC3E}">
        <p14:creationId xmlns:p14="http://schemas.microsoft.com/office/powerpoint/2010/main" val="26920685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1F31501-C4A2-7727-4C26-04094F338369}"/>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7FCA9B5D-04AB-6227-1173-DD6676C4A91F}"/>
              </a:ext>
            </a:extLst>
          </p:cNvPr>
          <p:cNvSpPr txBox="1">
            <a:spLocks/>
          </p:cNvSpPr>
          <p:nvPr/>
        </p:nvSpPr>
        <p:spPr>
          <a:xfrm>
            <a:off x="765023" y="759783"/>
            <a:ext cx="1021760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LESSONS LEARNT</a:t>
            </a:r>
          </a:p>
          <a:p>
            <a:endParaRPr lang="en-ZA" sz="2400"/>
          </a:p>
          <a:p>
            <a:pPr lvl="1"/>
            <a:r>
              <a:rPr lang="en-ZA" b="1"/>
              <a:t>WALLS &amp; PARAPETS</a:t>
            </a:r>
          </a:p>
          <a:p>
            <a:pPr marL="0" lvl="1" indent="0">
              <a:buNone/>
            </a:pPr>
            <a:endParaRPr lang="en-ZA"/>
          </a:p>
          <a:p>
            <a:pPr lvl="2"/>
            <a:r>
              <a:rPr lang="en-ZA"/>
              <a:t>Ensure compliance to inter alia SANS 10400-K (2015), SANS 2001-CM1 (2012) </a:t>
            </a:r>
          </a:p>
          <a:p>
            <a:pPr lvl="2"/>
            <a:endParaRPr lang="en-ZA" sz="800"/>
          </a:p>
          <a:p>
            <a:pPr lvl="2"/>
            <a:r>
              <a:rPr lang="en-ZA"/>
              <a:t>Parapet walls to be adequately waterproofed with DPC/waterproof membrane below coping. </a:t>
            </a:r>
            <a:r>
              <a:rPr lang="en-ZA" b="1"/>
              <a:t>Coping</a:t>
            </a:r>
            <a:r>
              <a:rPr lang="en-ZA"/>
              <a:t> to have overhang and drip grooves. Copings to be </a:t>
            </a:r>
            <a:r>
              <a:rPr lang="en-ZA" b="1"/>
              <a:t>sloped (5° minimum) </a:t>
            </a:r>
            <a:r>
              <a:rPr lang="en-ZA"/>
              <a:t>or sloped bricks for water run-off.</a:t>
            </a:r>
          </a:p>
          <a:p>
            <a:pPr lvl="2"/>
            <a:endParaRPr lang="en-ZA" sz="800"/>
          </a:p>
          <a:p>
            <a:pPr lvl="2"/>
            <a:r>
              <a:rPr lang="en-ZA"/>
              <a:t>Avoid </a:t>
            </a:r>
            <a:r>
              <a:rPr lang="en-ZA" b="1"/>
              <a:t>positioning weepholes </a:t>
            </a:r>
            <a:r>
              <a:rPr lang="en-ZA"/>
              <a:t>directly at balcony levels, to avoid pooled water or driving rain entering back into weepholes.</a:t>
            </a:r>
          </a:p>
          <a:p>
            <a:pPr lvl="2"/>
            <a:endParaRPr lang="en-ZA" sz="800"/>
          </a:p>
          <a:p>
            <a:pPr lvl="2"/>
            <a:r>
              <a:rPr lang="en-ZA" b="1"/>
              <a:t>Inspections</a:t>
            </a:r>
            <a:r>
              <a:rPr lang="en-ZA"/>
              <a:t> are required during construction to ensure </a:t>
            </a:r>
            <a:r>
              <a:rPr lang="en-ZA" b="1"/>
              <a:t>cavities of cavity walls are clean </a:t>
            </a:r>
            <a:r>
              <a:rPr lang="en-ZA"/>
              <a:t>from debris.</a:t>
            </a:r>
          </a:p>
          <a:p>
            <a:pPr lvl="2"/>
            <a:endParaRPr lang="en-ZA" sz="800"/>
          </a:p>
          <a:p>
            <a:pPr lvl="2"/>
            <a:r>
              <a:rPr lang="en-ZA" b="1"/>
              <a:t>Mortar: Continuous quality assurance </a:t>
            </a:r>
            <a:r>
              <a:rPr lang="en-ZA"/>
              <a:t>is required during construction mortar to adhere to standards, such as composition and prescribed period of use, to avoid mortar cracking.</a:t>
            </a:r>
          </a:p>
        </p:txBody>
      </p:sp>
      <p:sp>
        <p:nvSpPr>
          <p:cNvPr id="5" name="Title 3">
            <a:extLst>
              <a:ext uri="{FF2B5EF4-FFF2-40B4-BE49-F238E27FC236}">
                <a16:creationId xmlns:a16="http://schemas.microsoft.com/office/drawing/2014/main" id="{F781AC22-578E-B31A-A6C3-DC218487A641}"/>
              </a:ext>
            </a:extLst>
          </p:cNvPr>
          <p:cNvSpPr>
            <a:spLocks noGrp="1"/>
          </p:cNvSpPr>
          <p:nvPr>
            <p:ph type="title"/>
          </p:nvPr>
        </p:nvSpPr>
        <p:spPr>
          <a:xfrm>
            <a:off x="284913" y="200527"/>
            <a:ext cx="11462940" cy="559256"/>
          </a:xfrm>
        </p:spPr>
        <p:txBody>
          <a:bodyPr/>
          <a:lstStyle/>
          <a:p>
            <a:r>
              <a:rPr lang="en-ZA"/>
              <a:t>Mitchell’s Plain Hospital</a:t>
            </a:r>
          </a:p>
        </p:txBody>
      </p:sp>
      <p:pic>
        <p:nvPicPr>
          <p:cNvPr id="2" name="Picture 1">
            <a:extLst>
              <a:ext uri="{FF2B5EF4-FFF2-40B4-BE49-F238E27FC236}">
                <a16:creationId xmlns:a16="http://schemas.microsoft.com/office/drawing/2014/main" id="{F403FD20-334E-017B-F8B8-27844D2098AF}"/>
              </a:ext>
            </a:extLst>
          </p:cNvPr>
          <p:cNvPicPr>
            <a:picLocks noChangeAspect="1"/>
          </p:cNvPicPr>
          <p:nvPr/>
        </p:nvPicPr>
        <p:blipFill>
          <a:blip r:embed="rId5"/>
          <a:stretch>
            <a:fillRect/>
          </a:stretch>
        </p:blipFill>
        <p:spPr>
          <a:xfrm>
            <a:off x="-198" y="1028740"/>
            <a:ext cx="715233" cy="846359"/>
          </a:xfrm>
          <a:prstGeom prst="rect">
            <a:avLst/>
          </a:prstGeom>
        </p:spPr>
      </p:pic>
    </p:spTree>
    <p:extLst>
      <p:ext uri="{BB962C8B-B14F-4D97-AF65-F5344CB8AC3E}">
        <p14:creationId xmlns:p14="http://schemas.microsoft.com/office/powerpoint/2010/main" val="242381956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8094338-DFCF-9A5C-1C45-B2F5C1DCA791}"/>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A7955FF6-71EA-E464-A941-53FFD5A441F6}"/>
              </a:ext>
            </a:extLst>
          </p:cNvPr>
          <p:cNvSpPr txBox="1">
            <a:spLocks/>
          </p:cNvSpPr>
          <p:nvPr/>
        </p:nvSpPr>
        <p:spPr>
          <a:xfrm>
            <a:off x="765023" y="759783"/>
            <a:ext cx="1021760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LESSONS LEARNT</a:t>
            </a:r>
          </a:p>
          <a:p>
            <a:endParaRPr lang="en-ZA" sz="800"/>
          </a:p>
          <a:p>
            <a:pPr lvl="1"/>
            <a:r>
              <a:rPr lang="en-ZA" b="1"/>
              <a:t>WEATHER LOUVRES </a:t>
            </a:r>
            <a:r>
              <a:rPr lang="en-ZA"/>
              <a:t>(Refer to: WCGI GTS-HVACSS: Louvre specification under development)</a:t>
            </a:r>
          </a:p>
          <a:p>
            <a:pPr lvl="3">
              <a:lnSpc>
                <a:spcPct val="125000"/>
              </a:lnSpc>
              <a:buFont typeface="Arial" panose="020B0604020202020204" pitchFamily="34" charset="0"/>
              <a:buChar char="•"/>
            </a:pPr>
            <a:r>
              <a:rPr lang="en-IE"/>
              <a:t>Consider the system to </a:t>
            </a:r>
            <a:r>
              <a:rPr lang="en-IE" b="1"/>
              <a:t>support the louvre performance</a:t>
            </a:r>
            <a:r>
              <a:rPr lang="en-IE"/>
              <a:t>: waterproofing, sub-frame and drainage systems</a:t>
            </a:r>
          </a:p>
          <a:p>
            <a:pPr lvl="3">
              <a:lnSpc>
                <a:spcPct val="125000"/>
              </a:lnSpc>
              <a:buFont typeface="Arial" panose="020B0604020202020204" pitchFamily="34" charset="0"/>
              <a:buChar char="•"/>
            </a:pPr>
            <a:r>
              <a:rPr lang="en-IE" b="1"/>
              <a:t>Location of plant rooms </a:t>
            </a:r>
            <a:r>
              <a:rPr lang="en-IE"/>
              <a:t>and louvres and driving rain risks</a:t>
            </a:r>
          </a:p>
          <a:p>
            <a:pPr lvl="3">
              <a:lnSpc>
                <a:spcPct val="125000"/>
              </a:lnSpc>
              <a:buFont typeface="Arial" panose="020B0604020202020204" pitchFamily="34" charset="0"/>
              <a:buChar char="•"/>
            </a:pPr>
            <a:r>
              <a:rPr lang="en-ZA" b="1"/>
              <a:t>Extruded aluminium sections </a:t>
            </a:r>
            <a:r>
              <a:rPr lang="en-ZA"/>
              <a:t>or</a:t>
            </a:r>
            <a:r>
              <a:rPr lang="en-ZA" b="1"/>
              <a:t> ferrous metal hot dip galvanised </a:t>
            </a:r>
            <a:r>
              <a:rPr lang="en-ZA"/>
              <a:t>after manufacture, as specified.</a:t>
            </a:r>
          </a:p>
          <a:p>
            <a:pPr lvl="3">
              <a:lnSpc>
                <a:spcPct val="125000"/>
              </a:lnSpc>
              <a:buFont typeface="Arial" panose="020B0604020202020204" pitchFamily="34" charset="0"/>
              <a:buChar char="•"/>
            </a:pPr>
            <a:r>
              <a:rPr lang="en-ZA"/>
              <a:t>Finished in </a:t>
            </a:r>
            <a:r>
              <a:rPr lang="en-ZA" b="1"/>
              <a:t>natural anodised aluminium, powder coated </a:t>
            </a:r>
            <a:r>
              <a:rPr lang="en-ZA"/>
              <a:t>or </a:t>
            </a:r>
            <a:r>
              <a:rPr lang="en-ZA" b="1"/>
              <a:t>painted </a:t>
            </a:r>
            <a:r>
              <a:rPr lang="en-ZA"/>
              <a:t>is specified.</a:t>
            </a:r>
            <a:endParaRPr lang="en-ZA" sz="1800"/>
          </a:p>
          <a:p>
            <a:pPr lvl="3">
              <a:lnSpc>
                <a:spcPct val="125000"/>
              </a:lnSpc>
              <a:buFont typeface="Arial" panose="020B0604020202020204" pitchFamily="34" charset="0"/>
              <a:buChar char="•"/>
            </a:pPr>
            <a:r>
              <a:rPr lang="en-ZA"/>
              <a:t>Constructed with </a:t>
            </a:r>
            <a:r>
              <a:rPr lang="en-ZA" b="1"/>
              <a:t>drip edges to blades </a:t>
            </a:r>
            <a:r>
              <a:rPr lang="en-ZA"/>
              <a:t>and </a:t>
            </a:r>
            <a:r>
              <a:rPr lang="en-ZA" b="1"/>
              <a:t>rigid frame </a:t>
            </a:r>
            <a:r>
              <a:rPr lang="en-ZA"/>
              <a:t>to enable building in.</a:t>
            </a:r>
            <a:endParaRPr lang="en-ZA" sz="2000"/>
          </a:p>
          <a:p>
            <a:pPr lvl="3">
              <a:lnSpc>
                <a:spcPct val="125000"/>
              </a:lnSpc>
              <a:buFont typeface="Arial" panose="020B0604020202020204" pitchFamily="34" charset="0"/>
              <a:buChar char="•"/>
            </a:pPr>
            <a:r>
              <a:rPr lang="en-ZA" b="1"/>
              <a:t>Watertight</a:t>
            </a:r>
            <a:r>
              <a:rPr lang="en-ZA"/>
              <a:t> even with nominal air velocity up to 3,0m/s.</a:t>
            </a:r>
            <a:endParaRPr lang="en-ZA" sz="2000"/>
          </a:p>
          <a:p>
            <a:pPr lvl="3">
              <a:lnSpc>
                <a:spcPct val="125000"/>
              </a:lnSpc>
              <a:buFont typeface="Arial" panose="020B0604020202020204" pitchFamily="34" charset="0"/>
              <a:buChar char="•"/>
            </a:pPr>
            <a:r>
              <a:rPr lang="en-ZA"/>
              <a:t>Fitted with 12mm opening size </a:t>
            </a:r>
            <a:r>
              <a:rPr lang="en-ZA" b="1"/>
              <a:t>galvanised expanded metal </a:t>
            </a:r>
            <a:r>
              <a:rPr lang="en-ZA"/>
              <a:t>or</a:t>
            </a:r>
            <a:r>
              <a:rPr lang="en-ZA" b="1"/>
              <a:t> wire mesh screen</a:t>
            </a:r>
            <a:r>
              <a:rPr lang="en-ZA"/>
              <a:t>.</a:t>
            </a:r>
            <a:endParaRPr lang="en-ZA" sz="2000"/>
          </a:p>
          <a:p>
            <a:pPr lvl="3">
              <a:lnSpc>
                <a:spcPct val="125000"/>
              </a:lnSpc>
              <a:buFont typeface="Arial" panose="020B0604020202020204" pitchFamily="34" charset="0"/>
              <a:buChar char="•"/>
            </a:pPr>
            <a:r>
              <a:rPr lang="en-ZA"/>
              <a:t>Top and bottom blades shall be fitted flush with the frame and smooth without grooves, channels or recess where dirt or water can collect.</a:t>
            </a:r>
          </a:p>
          <a:p>
            <a:pPr lvl="3">
              <a:lnSpc>
                <a:spcPct val="125000"/>
              </a:lnSpc>
              <a:buFont typeface="Arial" panose="020B0604020202020204" pitchFamily="34" charset="0"/>
              <a:buChar char="•"/>
            </a:pPr>
            <a:r>
              <a:rPr lang="en-ZA" b="1"/>
              <a:t>Sufficient seals </a:t>
            </a:r>
            <a:r>
              <a:rPr lang="en-ZA"/>
              <a:t>around frame</a:t>
            </a:r>
          </a:p>
          <a:p>
            <a:r>
              <a:rPr lang="en-ZA" sz="800"/>
              <a:t> </a:t>
            </a:r>
          </a:p>
          <a:p>
            <a:pPr lvl="1"/>
            <a:r>
              <a:rPr lang="en-ZA"/>
              <a:t> </a:t>
            </a:r>
            <a:r>
              <a:rPr lang="en-ZA" b="1"/>
              <a:t>AS-BUILT DOCUMENTATION</a:t>
            </a:r>
          </a:p>
          <a:p>
            <a:pPr lvl="2"/>
            <a:r>
              <a:rPr lang="en-ZA"/>
              <a:t>Ensure all drawings, designs, specifications are accurate and digitally available for future use</a:t>
            </a:r>
          </a:p>
        </p:txBody>
      </p:sp>
      <p:sp>
        <p:nvSpPr>
          <p:cNvPr id="5" name="Title 3">
            <a:extLst>
              <a:ext uri="{FF2B5EF4-FFF2-40B4-BE49-F238E27FC236}">
                <a16:creationId xmlns:a16="http://schemas.microsoft.com/office/drawing/2014/main" id="{9ABE8DF1-BC6D-43E4-A5C6-24353A753317}"/>
              </a:ext>
            </a:extLst>
          </p:cNvPr>
          <p:cNvSpPr>
            <a:spLocks noGrp="1"/>
          </p:cNvSpPr>
          <p:nvPr>
            <p:ph type="title"/>
          </p:nvPr>
        </p:nvSpPr>
        <p:spPr>
          <a:xfrm>
            <a:off x="284913" y="200527"/>
            <a:ext cx="11462940" cy="559256"/>
          </a:xfrm>
        </p:spPr>
        <p:txBody>
          <a:bodyPr/>
          <a:lstStyle/>
          <a:p>
            <a:r>
              <a:rPr lang="en-ZA"/>
              <a:t>Mitchell’s Plain Hospital</a:t>
            </a:r>
          </a:p>
        </p:txBody>
      </p:sp>
      <p:pic>
        <p:nvPicPr>
          <p:cNvPr id="2" name="Picture 1">
            <a:extLst>
              <a:ext uri="{FF2B5EF4-FFF2-40B4-BE49-F238E27FC236}">
                <a16:creationId xmlns:a16="http://schemas.microsoft.com/office/drawing/2014/main" id="{111658F0-A25D-A534-32F7-3AC46D70E54E}"/>
              </a:ext>
            </a:extLst>
          </p:cNvPr>
          <p:cNvPicPr>
            <a:picLocks noChangeAspect="1"/>
          </p:cNvPicPr>
          <p:nvPr/>
        </p:nvPicPr>
        <p:blipFill>
          <a:blip r:embed="rId5"/>
          <a:stretch>
            <a:fillRect/>
          </a:stretch>
        </p:blipFill>
        <p:spPr>
          <a:xfrm>
            <a:off x="-198" y="1028740"/>
            <a:ext cx="715233" cy="846359"/>
          </a:xfrm>
          <a:prstGeom prst="rect">
            <a:avLst/>
          </a:prstGeom>
        </p:spPr>
      </p:pic>
    </p:spTree>
    <p:extLst>
      <p:ext uri="{BB962C8B-B14F-4D97-AF65-F5344CB8AC3E}">
        <p14:creationId xmlns:p14="http://schemas.microsoft.com/office/powerpoint/2010/main" val="421394181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913" y="200527"/>
            <a:ext cx="11462940" cy="559256"/>
          </a:xfrm>
        </p:spPr>
        <p:txBody>
          <a:bodyPr/>
          <a:lstStyle/>
          <a:p>
            <a:r>
              <a:rPr lang="en-ZA"/>
              <a:t>Design Quality Oversight - Design Oversight Practical 02</a:t>
            </a:r>
          </a:p>
        </p:txBody>
      </p:sp>
      <p:sp>
        <p:nvSpPr>
          <p:cNvPr id="20" name="Text Placeholder 6">
            <a:extLst>
              <a:ext uri="{FF2B5EF4-FFF2-40B4-BE49-F238E27FC236}">
                <a16:creationId xmlns:a16="http://schemas.microsoft.com/office/drawing/2014/main" id="{44C91457-D6A3-4E57-85B3-B3225D22CFAE}"/>
              </a:ext>
            </a:extLst>
          </p:cNvPr>
          <p:cNvSpPr txBox="1">
            <a:spLocks/>
          </p:cNvSpPr>
          <p:nvPr/>
        </p:nvSpPr>
        <p:spPr>
          <a:xfrm>
            <a:off x="1115855" y="1364119"/>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2"/>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algn="ctr">
              <a:spcBef>
                <a:spcPts val="0"/>
              </a:spcBef>
            </a:pPr>
            <a:r>
              <a:rPr lang="en-US" sz="1400">
                <a:solidFill>
                  <a:schemeClr val="accent3"/>
                </a:solidFill>
              </a:rPr>
              <a:t>CASE STUDY 02 </a:t>
            </a:r>
          </a:p>
          <a:p>
            <a:pPr algn="ctr">
              <a:spcBef>
                <a:spcPts val="0"/>
              </a:spcBef>
            </a:pPr>
            <a:r>
              <a:rPr lang="en-US"/>
              <a:t>KHAYELITSHA HOSPITAL ROOF REPORT</a:t>
            </a:r>
          </a:p>
          <a:p>
            <a:pPr algn="ctr">
              <a:spcBef>
                <a:spcPts val="0"/>
              </a:spcBef>
            </a:pPr>
            <a:endParaRPr lang="en-US" sz="1400"/>
          </a:p>
          <a:p>
            <a:pPr algn="ctr">
              <a:spcBef>
                <a:spcPts val="0"/>
              </a:spcBef>
            </a:pPr>
            <a:r>
              <a:rPr lang="en-US" sz="1400" b="0">
                <a:ea typeface="MS Mincho" panose="02020609040205080304" pitchFamily="49" charset="-128"/>
                <a:cs typeface="Times New Roman" panose="02020603050405020304" pitchFamily="18" charset="0"/>
              </a:rPr>
              <a:t>A </a:t>
            </a:r>
            <a:r>
              <a:rPr lang="en-US" sz="1400">
                <a:ea typeface="MS Mincho" panose="02020609040205080304" pitchFamily="49" charset="-128"/>
                <a:cs typeface="Times New Roman" panose="02020603050405020304" pitchFamily="18" charset="0"/>
              </a:rPr>
              <a:t>Multi – Disciplinary practical evaluation </a:t>
            </a:r>
            <a:r>
              <a:rPr lang="en-US" sz="1400" b="0">
                <a:ea typeface="MS Mincho" panose="02020609040205080304" pitchFamily="49" charset="-128"/>
                <a:cs typeface="Times New Roman" panose="02020603050405020304" pitchFamily="18" charset="0"/>
              </a:rPr>
              <a:t>of existing roof systems and insights for application in the design oversight process.</a:t>
            </a:r>
            <a:endParaRPr lang="en-US" sz="1400"/>
          </a:p>
          <a:p>
            <a:pPr algn="ctr">
              <a:spcBef>
                <a:spcPts val="0"/>
              </a:spcBef>
            </a:pPr>
            <a:endParaRPr lang="en-US" sz="1400"/>
          </a:p>
          <a:p>
            <a:endParaRPr lang="en-US" sz="1100" b="0">
              <a:latin typeface="Century Gothic"/>
            </a:endParaRPr>
          </a:p>
        </p:txBody>
      </p:sp>
      <p:sp>
        <p:nvSpPr>
          <p:cNvPr id="6" name="Freeform 7">
            <a:extLst>
              <a:ext uri="{FF2B5EF4-FFF2-40B4-BE49-F238E27FC236}">
                <a16:creationId xmlns:a16="http://schemas.microsoft.com/office/drawing/2014/main" id="{742E0A20-02FE-4AF0-B3FD-107CB6E1D848}"/>
              </a:ext>
            </a:extLst>
          </p:cNvPr>
          <p:cNvSpPr/>
          <p:nvPr/>
        </p:nvSpPr>
        <p:spPr>
          <a:xfrm>
            <a:off x="4267197" y="3019607"/>
            <a:ext cx="2588043" cy="2104942"/>
          </a:xfrm>
          <a:custGeom>
            <a:avLst/>
            <a:gdLst/>
            <a:ahLst/>
            <a:cxnLst/>
            <a:rect l="l" t="t" r="r" b="b"/>
            <a:pathLst>
              <a:path w="1905000" h="1549400">
                <a:moveTo>
                  <a:pt x="0" y="0"/>
                </a:moveTo>
                <a:lnTo>
                  <a:pt x="1905000" y="0"/>
                </a:lnTo>
                <a:lnTo>
                  <a:pt x="1905000" y="1549400"/>
                </a:lnTo>
                <a:lnTo>
                  <a:pt x="0" y="1549400"/>
                </a:lnTo>
                <a:lnTo>
                  <a:pt x="0" y="0"/>
                </a:lnTo>
                <a:close/>
              </a:path>
            </a:pathLst>
          </a:custGeom>
          <a:blipFill>
            <a:blip r:embed="rId3">
              <a:biLevel thresh="25000"/>
              <a:extLst>
                <a:ext uri="{96DAC541-7B7A-43D3-8B79-37D633B846F1}">
                  <asvg:svgBlip xmlns:asvg="http://schemas.microsoft.com/office/drawing/2016/SVG/main" r:embed="rId4"/>
                </a:ext>
              </a:extLst>
            </a:blip>
            <a:stretch>
              <a:fillRect/>
            </a:stretch>
          </a:blipFill>
        </p:spPr>
        <p:txBody>
          <a:bodyPr/>
          <a:lstStyle/>
          <a:p>
            <a:endParaRPr lang="en-ZA"/>
          </a:p>
        </p:txBody>
      </p:sp>
      <p:sp>
        <p:nvSpPr>
          <p:cNvPr id="5" name="Rectangle 4">
            <a:extLst>
              <a:ext uri="{FF2B5EF4-FFF2-40B4-BE49-F238E27FC236}">
                <a16:creationId xmlns:a16="http://schemas.microsoft.com/office/drawing/2014/main" id="{696F57E3-36E3-4D2E-AE98-3A77306DC87E}"/>
              </a:ext>
            </a:extLst>
          </p:cNvPr>
          <p:cNvSpPr/>
          <p:nvPr/>
        </p:nvSpPr>
        <p:spPr>
          <a:xfrm>
            <a:off x="2706110" y="5124549"/>
            <a:ext cx="5710218" cy="369332"/>
          </a:xfrm>
          <a:prstGeom prst="rect">
            <a:avLst/>
          </a:prstGeom>
        </p:spPr>
        <p:txBody>
          <a:bodyPr wrap="none">
            <a:spAutoFit/>
          </a:bodyPr>
          <a:lstStyle/>
          <a:p>
            <a:r>
              <a:rPr lang="en-US" b="1">
                <a:solidFill>
                  <a:schemeClr val="accent3"/>
                </a:solidFill>
              </a:rPr>
              <a:t>PRACTICAL APPLICATION AND LESSONS LEARNT !!!!</a:t>
            </a:r>
            <a:endParaRPr lang="en-US" b="1"/>
          </a:p>
        </p:txBody>
      </p:sp>
    </p:spTree>
    <p:extLst>
      <p:ext uri="{BB962C8B-B14F-4D97-AF65-F5344CB8AC3E}">
        <p14:creationId xmlns:p14="http://schemas.microsoft.com/office/powerpoint/2010/main" val="1788843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FB731-56B0-B5B7-3DC9-5B515CBB4605}"/>
            </a:ext>
          </a:extLst>
        </p:cNvPr>
        <p:cNvGrpSpPr/>
        <p:nvPr/>
      </p:nvGrpSpPr>
      <p:grpSpPr>
        <a:xfrm>
          <a:off x="0" y="0"/>
          <a:ext cx="0" cy="0"/>
          <a:chOff x="0" y="0"/>
          <a:chExt cx="0" cy="0"/>
        </a:xfrm>
      </p:grpSpPr>
      <p:pic>
        <p:nvPicPr>
          <p:cNvPr id="8" name="Picture 7" descr="A group of people outside a building&#10;&#10;AI-generated content may be incorrect.">
            <a:extLst>
              <a:ext uri="{FF2B5EF4-FFF2-40B4-BE49-F238E27FC236}">
                <a16:creationId xmlns:a16="http://schemas.microsoft.com/office/drawing/2014/main" id="{1C3AC619-A95F-D159-59A1-CA4E7C6CD4D7}"/>
              </a:ext>
            </a:extLst>
          </p:cNvPr>
          <p:cNvPicPr>
            <a:picLocks noChangeAspect="1"/>
          </p:cNvPicPr>
          <p:nvPr/>
        </p:nvPicPr>
        <p:blipFill>
          <a:blip r:embed="rId2">
            <a:extLst>
              <a:ext uri="{28A0092B-C50C-407E-A947-70E740481C1C}">
                <a14:useLocalDpi xmlns:a14="http://schemas.microsoft.com/office/drawing/2010/main" val="0"/>
              </a:ext>
            </a:extLst>
          </a:blip>
          <a:srcRect b="6961"/>
          <a:stretch>
            <a:fillRect/>
          </a:stretch>
        </p:blipFill>
        <p:spPr>
          <a:xfrm>
            <a:off x="1536405" y="1058220"/>
            <a:ext cx="9119189" cy="5680276"/>
          </a:xfrm>
          <a:prstGeom prst="rect">
            <a:avLst/>
          </a:prstGeom>
        </p:spPr>
      </p:pic>
      <p:sp>
        <p:nvSpPr>
          <p:cNvPr id="5" name="Text Placeholder 6">
            <a:extLst>
              <a:ext uri="{FF2B5EF4-FFF2-40B4-BE49-F238E27FC236}">
                <a16:creationId xmlns:a16="http://schemas.microsoft.com/office/drawing/2014/main" id="{DA6AECB8-6E1B-B26C-AFB9-603846735EA1}"/>
              </a:ext>
            </a:extLst>
          </p:cNvPr>
          <p:cNvSpPr txBox="1">
            <a:spLocks/>
          </p:cNvSpPr>
          <p:nvPr/>
        </p:nvSpPr>
        <p:spPr>
          <a:xfrm>
            <a:off x="1157470" y="766756"/>
            <a:ext cx="9498124"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algn="r">
              <a:spcBef>
                <a:spcPts val="0"/>
              </a:spcBef>
            </a:pPr>
            <a:r>
              <a:rPr lang="en-ZA" sz="2400" b="0">
                <a:solidFill>
                  <a:schemeClr val="accent2">
                    <a:lumMod val="75000"/>
                  </a:schemeClr>
                </a:solidFill>
              </a:rPr>
              <a:t>Khayelitsha Hospital: </a:t>
            </a:r>
          </a:p>
          <a:p>
            <a:pPr algn="r">
              <a:spcBef>
                <a:spcPts val="0"/>
              </a:spcBef>
            </a:pPr>
            <a:r>
              <a:rPr lang="en-ZA" sz="2400">
                <a:solidFill>
                  <a:schemeClr val="accent2">
                    <a:lumMod val="75000"/>
                  </a:schemeClr>
                </a:solidFill>
              </a:rPr>
              <a:t>Roof Leaks Preliminary Inspection</a:t>
            </a:r>
          </a:p>
          <a:p>
            <a:pPr algn="r">
              <a:spcBef>
                <a:spcPts val="0"/>
              </a:spcBef>
            </a:pPr>
            <a:r>
              <a:rPr lang="en-ZA">
                <a:solidFill>
                  <a:schemeClr val="accent2">
                    <a:lumMod val="75000"/>
                  </a:schemeClr>
                </a:solidFill>
              </a:rPr>
              <a:t>                                                            </a:t>
            </a:r>
            <a:r>
              <a:rPr lang="en-ZA" b="0">
                <a:solidFill>
                  <a:schemeClr val="accent2">
                    <a:lumMod val="75000"/>
                  </a:schemeClr>
                </a:solidFill>
              </a:rPr>
              <a:t>16 April 2025: Autumn season</a:t>
            </a:r>
          </a:p>
          <a:p>
            <a:pPr>
              <a:spcBef>
                <a:spcPts val="0"/>
              </a:spcBef>
            </a:pPr>
            <a:endParaRPr lang="en-ZA" sz="800">
              <a:solidFill>
                <a:schemeClr val="bg1"/>
              </a:solidFill>
            </a:endParaRPr>
          </a:p>
        </p:txBody>
      </p:sp>
      <p:sp>
        <p:nvSpPr>
          <p:cNvPr id="3" name="Rectangle 2">
            <a:extLst>
              <a:ext uri="{FF2B5EF4-FFF2-40B4-BE49-F238E27FC236}">
                <a16:creationId xmlns:a16="http://schemas.microsoft.com/office/drawing/2014/main" id="{9C71B4F5-4E99-1F33-C79B-8C7292B16A28}"/>
              </a:ext>
            </a:extLst>
          </p:cNvPr>
          <p:cNvSpPr/>
          <p:nvPr/>
        </p:nvSpPr>
        <p:spPr>
          <a:xfrm>
            <a:off x="1536404" y="5545150"/>
            <a:ext cx="9119189" cy="1249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6" name="Text Placeholder 6">
            <a:extLst>
              <a:ext uri="{FF2B5EF4-FFF2-40B4-BE49-F238E27FC236}">
                <a16:creationId xmlns:a16="http://schemas.microsoft.com/office/drawing/2014/main" id="{A7A7B43A-72D1-3ADD-D426-471B2F0C0A84}"/>
              </a:ext>
            </a:extLst>
          </p:cNvPr>
          <p:cNvSpPr txBox="1">
            <a:spLocks/>
          </p:cNvSpPr>
          <p:nvPr/>
        </p:nvSpPr>
        <p:spPr>
          <a:xfrm>
            <a:off x="1536405" y="5321631"/>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ZA" sz="1200">
              <a:solidFill>
                <a:schemeClr val="bg1"/>
              </a:solidFill>
            </a:endParaRPr>
          </a:p>
          <a:p>
            <a:pPr lvl="2"/>
            <a:r>
              <a:rPr lang="en-ZA" sz="1200" b="1">
                <a:solidFill>
                  <a:schemeClr val="bg1"/>
                </a:solidFill>
              </a:rPr>
              <a:t>Waldo Newman</a:t>
            </a:r>
            <a:r>
              <a:rPr lang="en-ZA" sz="1200">
                <a:solidFill>
                  <a:schemeClr val="bg1"/>
                </a:solidFill>
              </a:rPr>
              <a:t>: Production Civil/Structural Engineer</a:t>
            </a:r>
          </a:p>
          <a:p>
            <a:pPr lvl="2"/>
            <a:r>
              <a:rPr lang="en-ZA" sz="1200" b="1">
                <a:solidFill>
                  <a:schemeClr val="bg1"/>
                </a:solidFill>
              </a:rPr>
              <a:t>Cornelia McEnery-Hayes</a:t>
            </a:r>
            <a:r>
              <a:rPr lang="en-ZA" sz="1200">
                <a:solidFill>
                  <a:schemeClr val="bg1"/>
                </a:solidFill>
              </a:rPr>
              <a:t>: Chief Architect</a:t>
            </a:r>
          </a:p>
          <a:p>
            <a:pPr lvl="2"/>
            <a:r>
              <a:rPr lang="en-ZA" sz="1200" b="1">
                <a:solidFill>
                  <a:schemeClr val="bg1"/>
                </a:solidFill>
              </a:rPr>
              <a:t>Mandla Nyoni: </a:t>
            </a:r>
            <a:r>
              <a:rPr lang="en-ZA" sz="1200">
                <a:solidFill>
                  <a:schemeClr val="bg1"/>
                </a:solidFill>
              </a:rPr>
              <a:t>Production Architect</a:t>
            </a:r>
          </a:p>
          <a:p>
            <a:pPr lvl="2"/>
            <a:r>
              <a:rPr lang="en-ZA" sz="1200" b="1">
                <a:solidFill>
                  <a:schemeClr val="bg1"/>
                </a:solidFill>
              </a:rPr>
              <a:t>Siyanda Khohli: </a:t>
            </a:r>
            <a:r>
              <a:rPr lang="en-ZA" sz="1200">
                <a:solidFill>
                  <a:schemeClr val="bg1"/>
                </a:solidFill>
              </a:rPr>
              <a:t>Industrial Technician: WCDHW Engineering</a:t>
            </a:r>
          </a:p>
          <a:p>
            <a:pPr lvl="2"/>
            <a:r>
              <a:rPr lang="en-ZA" sz="1200" b="1">
                <a:solidFill>
                  <a:schemeClr val="bg1"/>
                </a:solidFill>
              </a:rPr>
              <a:t>Charles Boyce: </a:t>
            </a:r>
            <a:r>
              <a:rPr lang="en-ZA" sz="1200">
                <a:solidFill>
                  <a:schemeClr val="bg1"/>
                </a:solidFill>
              </a:rPr>
              <a:t>Artisan: Khayelitsha Hospital</a:t>
            </a:r>
          </a:p>
        </p:txBody>
      </p:sp>
      <p:sp>
        <p:nvSpPr>
          <p:cNvPr id="7" name="Text Placeholder 6">
            <a:extLst>
              <a:ext uri="{FF2B5EF4-FFF2-40B4-BE49-F238E27FC236}">
                <a16:creationId xmlns:a16="http://schemas.microsoft.com/office/drawing/2014/main" id="{8EE5CB54-D131-5AD7-2A2D-2C3895D075B2}"/>
              </a:ext>
            </a:extLst>
          </p:cNvPr>
          <p:cNvSpPr txBox="1">
            <a:spLocks/>
          </p:cNvSpPr>
          <p:nvPr/>
        </p:nvSpPr>
        <p:spPr>
          <a:xfrm>
            <a:off x="6692802" y="5321630"/>
            <a:ext cx="9801056"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3"/>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endParaRPr lang="en-ZA" sz="1200">
              <a:solidFill>
                <a:schemeClr val="bg1"/>
              </a:solidFill>
            </a:endParaRPr>
          </a:p>
          <a:p>
            <a:pPr lvl="2"/>
            <a:r>
              <a:rPr lang="en-ZA" sz="1200" b="1">
                <a:solidFill>
                  <a:schemeClr val="bg1"/>
                </a:solidFill>
              </a:rPr>
              <a:t>Marcellus Finlayson</a:t>
            </a:r>
            <a:r>
              <a:rPr lang="en-ZA" sz="1200">
                <a:solidFill>
                  <a:schemeClr val="bg1"/>
                </a:solidFill>
              </a:rPr>
              <a:t>: Scheltema </a:t>
            </a:r>
          </a:p>
          <a:p>
            <a:pPr lvl="2"/>
            <a:r>
              <a:rPr lang="en-ZA" sz="1200" b="1">
                <a:solidFill>
                  <a:schemeClr val="bg1"/>
                </a:solidFill>
              </a:rPr>
              <a:t>Girshwan Bredenkamp</a:t>
            </a:r>
            <a:r>
              <a:rPr lang="en-ZA" sz="1200">
                <a:solidFill>
                  <a:schemeClr val="bg1"/>
                </a:solidFill>
              </a:rPr>
              <a:t>: Scheltema </a:t>
            </a:r>
          </a:p>
          <a:p>
            <a:pPr lvl="2"/>
            <a:r>
              <a:rPr lang="en-ZA" sz="1200" b="1">
                <a:solidFill>
                  <a:schemeClr val="bg1"/>
                </a:solidFill>
              </a:rPr>
              <a:t>Craig Uys: </a:t>
            </a:r>
            <a:r>
              <a:rPr lang="en-ZA" sz="1200">
                <a:solidFill>
                  <a:schemeClr val="bg1"/>
                </a:solidFill>
              </a:rPr>
              <a:t>Global Roofing Systems</a:t>
            </a:r>
            <a:endParaRPr lang="en-US" sz="1200" b="0">
              <a:latin typeface="Century Gothic"/>
            </a:endParaRPr>
          </a:p>
        </p:txBody>
      </p:sp>
      <p:sp>
        <p:nvSpPr>
          <p:cNvPr id="11" name="Title 10">
            <a:extLst>
              <a:ext uri="{FF2B5EF4-FFF2-40B4-BE49-F238E27FC236}">
                <a16:creationId xmlns:a16="http://schemas.microsoft.com/office/drawing/2014/main" id="{E842AAA9-D6D5-11EB-2DAB-8DA645370DE3}"/>
              </a:ext>
            </a:extLst>
          </p:cNvPr>
          <p:cNvSpPr>
            <a:spLocks noGrp="1"/>
          </p:cNvSpPr>
          <p:nvPr>
            <p:ph type="title"/>
          </p:nvPr>
        </p:nvSpPr>
        <p:spPr/>
        <p:txBody>
          <a:bodyPr/>
          <a:lstStyle/>
          <a:p>
            <a:r>
              <a:rPr lang="en-US"/>
              <a:t>Case Study 2</a:t>
            </a:r>
            <a:endParaRPr lang="en-ZA"/>
          </a:p>
        </p:txBody>
      </p:sp>
    </p:spTree>
    <p:extLst>
      <p:ext uri="{BB962C8B-B14F-4D97-AF65-F5344CB8AC3E}">
        <p14:creationId xmlns:p14="http://schemas.microsoft.com/office/powerpoint/2010/main" val="133340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2960D1BD-5855-501C-B4B5-EEFD89C44AF9}"/>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F33CD930-9848-0C70-E670-56B7DA90BED2}"/>
              </a:ext>
            </a:extLst>
          </p:cNvPr>
          <p:cNvSpPr txBox="1">
            <a:spLocks/>
          </p:cNvSpPr>
          <p:nvPr/>
        </p:nvSpPr>
        <p:spPr>
          <a:xfrm>
            <a:off x="1115854" y="970501"/>
            <a:ext cx="10436065" cy="178924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a:t>       Final completion: 6 December 2012 </a:t>
            </a:r>
          </a:p>
          <a:p>
            <a:endParaRPr lang="en-ZA" sz="800"/>
          </a:p>
          <a:p>
            <a:r>
              <a:rPr lang="en-ZA"/>
              <a:t>       Latent defect period expired: 5 December 2022 </a:t>
            </a:r>
          </a:p>
          <a:p>
            <a:r>
              <a:rPr lang="en-ZA" sz="1200" b="0"/>
              <a:t>         Certificate of Completion indicated a 5-year latent defect period, the JBCC Contract indicated a 10-year latent defect period. </a:t>
            </a:r>
          </a:p>
          <a:p>
            <a:r>
              <a:rPr lang="en-ZA" sz="800" b="0"/>
              <a:t> </a:t>
            </a:r>
          </a:p>
          <a:p>
            <a:pPr lvl="2">
              <a:lnSpc>
                <a:spcPct val="50000"/>
              </a:lnSpc>
            </a:pPr>
            <a:r>
              <a:rPr lang="en-ZA"/>
              <a:t>Contractor G5: Subcontractor </a:t>
            </a:r>
            <a:r>
              <a:rPr lang="en-ZA" b="1"/>
              <a:t>Scheltema &amp; Co (Pty) Ltd</a:t>
            </a:r>
          </a:p>
          <a:p>
            <a:pPr lvl="2">
              <a:lnSpc>
                <a:spcPct val="140000"/>
              </a:lnSpc>
            </a:pPr>
            <a:r>
              <a:rPr lang="en-ZA"/>
              <a:t>Roof sheeting installed: </a:t>
            </a:r>
            <a:r>
              <a:rPr lang="en-ZA" b="1"/>
              <a:t>0.58mm Z275 Kliplok 406 </a:t>
            </a:r>
          </a:p>
          <a:p>
            <a:pPr lvl="2">
              <a:lnSpc>
                <a:spcPct val="140000"/>
              </a:lnSpc>
            </a:pPr>
            <a:r>
              <a:rPr lang="en-ZA"/>
              <a:t>Roof sheeting: </a:t>
            </a:r>
            <a:r>
              <a:rPr lang="en-ZA" b="1"/>
              <a:t>5-year extended guarantee </a:t>
            </a:r>
            <a:r>
              <a:rPr lang="en-ZA"/>
              <a:t>from 29 September 2011 to 28 September 2016.</a:t>
            </a:r>
          </a:p>
          <a:p>
            <a:pPr lvl="2">
              <a:lnSpc>
                <a:spcPct val="140000"/>
              </a:lnSpc>
            </a:pPr>
            <a:r>
              <a:rPr lang="en-ZA" b="1"/>
              <a:t>Latent defects </a:t>
            </a:r>
            <a:r>
              <a:rPr lang="en-ZA"/>
              <a:t>reported including ceiling damage, site inspection February </a:t>
            </a:r>
            <a:r>
              <a:rPr lang="en-ZA" b="1"/>
              <a:t>2016</a:t>
            </a:r>
            <a:r>
              <a:rPr lang="en-ZA"/>
              <a:t>.</a:t>
            </a:r>
          </a:p>
          <a:p>
            <a:pPr lvl="2">
              <a:lnSpc>
                <a:spcPct val="140000"/>
              </a:lnSpc>
            </a:pPr>
            <a:r>
              <a:rPr lang="en-ZA"/>
              <a:t>Identified </a:t>
            </a:r>
            <a:r>
              <a:rPr lang="en-ZA" b="1"/>
              <a:t>roof leaks and corrosion </a:t>
            </a:r>
            <a:r>
              <a:rPr lang="en-ZA"/>
              <a:t>to the roof sheeting. </a:t>
            </a:r>
          </a:p>
          <a:p>
            <a:pPr lvl="2">
              <a:lnSpc>
                <a:spcPct val="140000"/>
              </a:lnSpc>
            </a:pPr>
            <a:r>
              <a:rPr lang="en-ZA"/>
              <a:t>Defects: </a:t>
            </a:r>
            <a:r>
              <a:rPr lang="en-ZA" b="1"/>
              <a:t>dents to sheeting, loose sheets, damage to poorly installed ridge cappings and roof flashings.</a:t>
            </a:r>
          </a:p>
          <a:p>
            <a:pPr lvl="2">
              <a:lnSpc>
                <a:spcPct val="140000"/>
              </a:lnSpc>
            </a:pPr>
            <a:r>
              <a:rPr lang="en-ZA" b="1"/>
              <a:t>Scheltema roof repairs: September 2016</a:t>
            </a:r>
            <a:r>
              <a:rPr lang="en-ZA"/>
              <a:t>. The extent of the subcontractor’s repairs is unconfirmed.</a:t>
            </a:r>
          </a:p>
          <a:p>
            <a:pPr lvl="2">
              <a:lnSpc>
                <a:spcPct val="140000"/>
              </a:lnSpc>
            </a:pPr>
            <a:r>
              <a:rPr lang="en-ZA"/>
              <a:t>During this time, the </a:t>
            </a:r>
            <a:r>
              <a:rPr lang="en-ZA" b="1"/>
              <a:t>Hospital had engaged a separate contractor </a:t>
            </a:r>
            <a:r>
              <a:rPr lang="en-ZA"/>
              <a:t>to undertake remedial work under their maintenance budget, who undertook repairs to the roofs as well.  </a:t>
            </a:r>
          </a:p>
          <a:p>
            <a:pPr lvl="2">
              <a:lnSpc>
                <a:spcPct val="140000"/>
              </a:lnSpc>
            </a:pPr>
            <a:r>
              <a:rPr lang="en-ZA"/>
              <a:t>‘</a:t>
            </a:r>
            <a:r>
              <a:rPr lang="en-ZA" b="1"/>
              <a:t>Pap- en-Lap’ repairs to the roof apron detail </a:t>
            </a:r>
            <a:r>
              <a:rPr lang="en-ZA"/>
              <a:t>were undertaken by the Hospital’s contractor.</a:t>
            </a:r>
          </a:p>
          <a:p>
            <a:pPr lvl="2">
              <a:lnSpc>
                <a:spcPct val="140000"/>
              </a:lnSpc>
            </a:pPr>
            <a:r>
              <a:rPr lang="en-ZA"/>
              <a:t>Site inspection 2025: latent defect repairs not declared by the subcontractor</a:t>
            </a:r>
          </a:p>
          <a:p>
            <a:pPr lvl="2">
              <a:lnSpc>
                <a:spcPct val="140000"/>
              </a:lnSpc>
            </a:pPr>
            <a:r>
              <a:rPr lang="en-ZA"/>
              <a:t>Subcontractor not forthcoming in providing details on the installation or reasons for failures. </a:t>
            </a:r>
          </a:p>
          <a:p>
            <a:pPr marL="285750" lvl="0" indent="-285750">
              <a:buFont typeface="Arial" panose="020B0604020202020204" pitchFamily="34" charset="0"/>
              <a:buChar char="•"/>
            </a:pPr>
            <a:endParaRPr lang="en-ZA" b="0"/>
          </a:p>
          <a:p>
            <a:endParaRPr lang="en-ZA"/>
          </a:p>
        </p:txBody>
      </p:sp>
      <p:sp>
        <p:nvSpPr>
          <p:cNvPr id="5" name="Title 3">
            <a:extLst>
              <a:ext uri="{FF2B5EF4-FFF2-40B4-BE49-F238E27FC236}">
                <a16:creationId xmlns:a16="http://schemas.microsoft.com/office/drawing/2014/main" id="{95BE19A3-173A-E7FF-538F-9C5ECAE6395E}"/>
              </a:ext>
            </a:extLst>
          </p:cNvPr>
          <p:cNvSpPr>
            <a:spLocks noGrp="1"/>
          </p:cNvSpPr>
          <p:nvPr>
            <p:ph type="title"/>
          </p:nvPr>
        </p:nvSpPr>
        <p:spPr>
          <a:xfrm>
            <a:off x="284913" y="200527"/>
            <a:ext cx="11462940" cy="559256"/>
          </a:xfrm>
        </p:spPr>
        <p:txBody>
          <a:bodyPr/>
          <a:lstStyle/>
          <a:p>
            <a:r>
              <a:rPr lang="en-ZA"/>
              <a:t>Khayelitsha Hospital</a:t>
            </a:r>
          </a:p>
        </p:txBody>
      </p:sp>
    </p:spTree>
    <p:extLst>
      <p:ext uri="{BB962C8B-B14F-4D97-AF65-F5344CB8AC3E}">
        <p14:creationId xmlns:p14="http://schemas.microsoft.com/office/powerpoint/2010/main" val="1626409535"/>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ABACA11-BED7-898B-D154-0290787BDEE5}"/>
            </a:ext>
          </a:extLst>
        </p:cNvPr>
        <p:cNvGrpSpPr/>
        <p:nvPr/>
      </p:nvGrpSpPr>
      <p:grpSpPr>
        <a:xfrm>
          <a:off x="0" y="0"/>
          <a:ext cx="0" cy="0"/>
          <a:chOff x="0" y="0"/>
          <a:chExt cx="0" cy="0"/>
        </a:xfrm>
      </p:grpSpPr>
      <p:pic>
        <p:nvPicPr>
          <p:cNvPr id="23" name="Picture 22">
            <a:extLst>
              <a:ext uri="{FF2B5EF4-FFF2-40B4-BE49-F238E27FC236}">
                <a16:creationId xmlns:a16="http://schemas.microsoft.com/office/drawing/2014/main" id="{4685A658-B79F-03F8-FB92-D1B56A0DB866}"/>
              </a:ext>
            </a:extLst>
          </p:cNvPr>
          <p:cNvPicPr>
            <a:picLocks noChangeAspect="1"/>
          </p:cNvPicPr>
          <p:nvPr/>
        </p:nvPicPr>
        <p:blipFill>
          <a:blip r:embed="rId4"/>
          <a:srcRect b="3689"/>
          <a:stretch>
            <a:fillRect/>
          </a:stretch>
        </p:blipFill>
        <p:spPr>
          <a:xfrm>
            <a:off x="2655120" y="1118175"/>
            <a:ext cx="6607530" cy="4221542"/>
          </a:xfrm>
          <a:prstGeom prst="rect">
            <a:avLst/>
          </a:prstGeom>
        </p:spPr>
      </p:pic>
      <p:sp>
        <p:nvSpPr>
          <p:cNvPr id="5" name="Title 3">
            <a:extLst>
              <a:ext uri="{FF2B5EF4-FFF2-40B4-BE49-F238E27FC236}">
                <a16:creationId xmlns:a16="http://schemas.microsoft.com/office/drawing/2014/main" id="{C8F3372B-84FA-83A8-5C47-51817E8C6C78}"/>
              </a:ext>
            </a:extLst>
          </p:cNvPr>
          <p:cNvSpPr>
            <a:spLocks noGrp="1"/>
          </p:cNvSpPr>
          <p:nvPr>
            <p:ph type="title"/>
          </p:nvPr>
        </p:nvSpPr>
        <p:spPr>
          <a:xfrm>
            <a:off x="284913" y="200527"/>
            <a:ext cx="11462940" cy="559256"/>
          </a:xfrm>
        </p:spPr>
        <p:txBody>
          <a:bodyPr/>
          <a:lstStyle/>
          <a:p>
            <a:r>
              <a:rPr lang="en-ZA"/>
              <a:t>Khayelitsha Hospital</a:t>
            </a:r>
          </a:p>
        </p:txBody>
      </p:sp>
      <p:pic>
        <p:nvPicPr>
          <p:cNvPr id="7" name="Picture 6">
            <a:extLst>
              <a:ext uri="{FF2B5EF4-FFF2-40B4-BE49-F238E27FC236}">
                <a16:creationId xmlns:a16="http://schemas.microsoft.com/office/drawing/2014/main" id="{087DE930-BBD4-8EB2-FB50-42B4BFE700B3}"/>
              </a:ext>
            </a:extLst>
          </p:cNvPr>
          <p:cNvPicPr>
            <a:picLocks noChangeAspect="1"/>
          </p:cNvPicPr>
          <p:nvPr/>
        </p:nvPicPr>
        <p:blipFill>
          <a:blip r:embed="rId5"/>
          <a:stretch>
            <a:fillRect/>
          </a:stretch>
        </p:blipFill>
        <p:spPr>
          <a:xfrm>
            <a:off x="9067555" y="4875180"/>
            <a:ext cx="416559" cy="476068"/>
          </a:xfrm>
          <a:prstGeom prst="rect">
            <a:avLst/>
          </a:prstGeom>
        </p:spPr>
      </p:pic>
      <p:sp>
        <p:nvSpPr>
          <p:cNvPr id="8" name="TextBox 7">
            <a:extLst>
              <a:ext uri="{FF2B5EF4-FFF2-40B4-BE49-F238E27FC236}">
                <a16:creationId xmlns:a16="http://schemas.microsoft.com/office/drawing/2014/main" id="{1920A2E8-DED3-7CA1-4686-7DAB0C67AAC8}"/>
              </a:ext>
            </a:extLst>
          </p:cNvPr>
          <p:cNvSpPr txBox="1"/>
          <p:nvPr/>
        </p:nvSpPr>
        <p:spPr>
          <a:xfrm>
            <a:off x="6095999" y="1356613"/>
            <a:ext cx="761714" cy="461665"/>
          </a:xfrm>
          <a:prstGeom prst="rect">
            <a:avLst/>
          </a:prstGeom>
          <a:noFill/>
        </p:spPr>
        <p:txBody>
          <a:bodyPr wrap="square" rtlCol="0">
            <a:spAutoFit/>
          </a:bodyPr>
          <a:lstStyle/>
          <a:p>
            <a:pPr algn="ctr"/>
            <a:r>
              <a:rPr lang="en-US" sz="800">
                <a:solidFill>
                  <a:schemeClr val="bg2">
                    <a:lumMod val="75000"/>
                  </a:schemeClr>
                </a:solidFill>
              </a:rPr>
              <a:t>Hospital Main Entrance</a:t>
            </a:r>
            <a:endParaRPr lang="en-ZA" sz="800">
              <a:solidFill>
                <a:schemeClr val="bg2">
                  <a:lumMod val="75000"/>
                </a:schemeClr>
              </a:solidFill>
            </a:endParaRPr>
          </a:p>
        </p:txBody>
      </p:sp>
      <p:sp>
        <p:nvSpPr>
          <p:cNvPr id="13" name="TextBox 12">
            <a:extLst>
              <a:ext uri="{FF2B5EF4-FFF2-40B4-BE49-F238E27FC236}">
                <a16:creationId xmlns:a16="http://schemas.microsoft.com/office/drawing/2014/main" id="{4BF3BCEC-E43B-C5FA-C6AB-33A5ABB38AEF}"/>
              </a:ext>
            </a:extLst>
          </p:cNvPr>
          <p:cNvSpPr txBox="1"/>
          <p:nvPr/>
        </p:nvSpPr>
        <p:spPr>
          <a:xfrm>
            <a:off x="5455849" y="5339716"/>
            <a:ext cx="945082" cy="400110"/>
          </a:xfrm>
          <a:prstGeom prst="rect">
            <a:avLst/>
          </a:prstGeom>
          <a:noFill/>
        </p:spPr>
        <p:txBody>
          <a:bodyPr wrap="square" rtlCol="0">
            <a:spAutoFit/>
          </a:bodyPr>
          <a:lstStyle/>
          <a:p>
            <a:r>
              <a:rPr lang="en-US" sz="1000">
                <a:solidFill>
                  <a:schemeClr val="bg2">
                    <a:lumMod val="75000"/>
                  </a:schemeClr>
                </a:solidFill>
              </a:rPr>
              <a:t>Paediatric Ward</a:t>
            </a:r>
            <a:endParaRPr lang="en-ZA" sz="1000">
              <a:solidFill>
                <a:schemeClr val="bg2">
                  <a:lumMod val="75000"/>
                </a:schemeClr>
              </a:solidFill>
            </a:endParaRPr>
          </a:p>
        </p:txBody>
      </p:sp>
      <p:sp>
        <p:nvSpPr>
          <p:cNvPr id="19" name="Rectangle 18">
            <a:extLst>
              <a:ext uri="{FF2B5EF4-FFF2-40B4-BE49-F238E27FC236}">
                <a16:creationId xmlns:a16="http://schemas.microsoft.com/office/drawing/2014/main" id="{B29CCDCE-630C-3BAD-9F07-F44F8A2640DC}"/>
              </a:ext>
            </a:extLst>
          </p:cNvPr>
          <p:cNvSpPr/>
          <p:nvPr/>
        </p:nvSpPr>
        <p:spPr>
          <a:xfrm>
            <a:off x="5486344" y="3733800"/>
            <a:ext cx="3342305" cy="1665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20" name="TextBox 19">
            <a:extLst>
              <a:ext uri="{FF2B5EF4-FFF2-40B4-BE49-F238E27FC236}">
                <a16:creationId xmlns:a16="http://schemas.microsoft.com/office/drawing/2014/main" id="{6DEB9EF7-2BC7-DB62-9404-15A27700F2A2}"/>
              </a:ext>
            </a:extLst>
          </p:cNvPr>
          <p:cNvSpPr txBox="1"/>
          <p:nvPr/>
        </p:nvSpPr>
        <p:spPr>
          <a:xfrm>
            <a:off x="6771395" y="5351248"/>
            <a:ext cx="945082" cy="400110"/>
          </a:xfrm>
          <a:prstGeom prst="rect">
            <a:avLst/>
          </a:prstGeom>
          <a:noFill/>
        </p:spPr>
        <p:txBody>
          <a:bodyPr wrap="square" rtlCol="0">
            <a:spAutoFit/>
          </a:bodyPr>
          <a:lstStyle/>
          <a:p>
            <a:r>
              <a:rPr lang="en-US" sz="1000">
                <a:solidFill>
                  <a:schemeClr val="bg2">
                    <a:lumMod val="75000"/>
                  </a:schemeClr>
                </a:solidFill>
              </a:rPr>
              <a:t>Medical 1 Ward</a:t>
            </a:r>
            <a:endParaRPr lang="en-ZA" sz="1000">
              <a:solidFill>
                <a:schemeClr val="bg2">
                  <a:lumMod val="75000"/>
                </a:schemeClr>
              </a:solidFill>
            </a:endParaRPr>
          </a:p>
        </p:txBody>
      </p:sp>
      <p:sp>
        <p:nvSpPr>
          <p:cNvPr id="21" name="TextBox 20">
            <a:extLst>
              <a:ext uri="{FF2B5EF4-FFF2-40B4-BE49-F238E27FC236}">
                <a16:creationId xmlns:a16="http://schemas.microsoft.com/office/drawing/2014/main" id="{502955AA-04E0-2BAA-0FA7-F760152F4A65}"/>
              </a:ext>
            </a:extLst>
          </p:cNvPr>
          <p:cNvSpPr txBox="1"/>
          <p:nvPr/>
        </p:nvSpPr>
        <p:spPr>
          <a:xfrm>
            <a:off x="8122473" y="5339716"/>
            <a:ext cx="945082" cy="400110"/>
          </a:xfrm>
          <a:prstGeom prst="rect">
            <a:avLst/>
          </a:prstGeom>
          <a:noFill/>
        </p:spPr>
        <p:txBody>
          <a:bodyPr wrap="square" rtlCol="0">
            <a:spAutoFit/>
          </a:bodyPr>
          <a:lstStyle/>
          <a:p>
            <a:r>
              <a:rPr lang="en-US" sz="1000">
                <a:solidFill>
                  <a:schemeClr val="bg2">
                    <a:lumMod val="75000"/>
                  </a:schemeClr>
                </a:solidFill>
              </a:rPr>
              <a:t>Medical 2 Ward</a:t>
            </a:r>
            <a:endParaRPr lang="en-ZA" sz="1000">
              <a:solidFill>
                <a:schemeClr val="bg2">
                  <a:lumMod val="75000"/>
                </a:schemeClr>
              </a:solidFill>
            </a:endParaRPr>
          </a:p>
        </p:txBody>
      </p:sp>
      <p:pic>
        <p:nvPicPr>
          <p:cNvPr id="2" name="Picture 1">
            <a:extLst>
              <a:ext uri="{FF2B5EF4-FFF2-40B4-BE49-F238E27FC236}">
                <a16:creationId xmlns:a16="http://schemas.microsoft.com/office/drawing/2014/main" id="{76EF34C9-49FF-3360-3493-0020C7C41F9A}"/>
              </a:ext>
            </a:extLst>
          </p:cNvPr>
          <p:cNvPicPr>
            <a:picLocks noChangeAspect="1"/>
          </p:cNvPicPr>
          <p:nvPr/>
        </p:nvPicPr>
        <p:blipFill>
          <a:blip r:embed="rId6">
            <a:extLst>
              <a:ext uri="{28A0092B-C50C-407E-A947-70E740481C1C}">
                <a14:useLocalDpi xmlns:a14="http://schemas.microsoft.com/office/drawing/2010/main"/>
              </a:ext>
            </a:extLst>
          </a:blip>
          <a:srcRect b="24862"/>
          <a:stretch>
            <a:fillRect/>
          </a:stretch>
        </p:blipFill>
        <p:spPr>
          <a:xfrm>
            <a:off x="3363350" y="5547407"/>
            <a:ext cx="5465299" cy="1174389"/>
          </a:xfrm>
          <a:prstGeom prst="rect">
            <a:avLst/>
          </a:prstGeom>
        </p:spPr>
      </p:pic>
    </p:spTree>
    <p:extLst>
      <p:ext uri="{BB962C8B-B14F-4D97-AF65-F5344CB8AC3E}">
        <p14:creationId xmlns:p14="http://schemas.microsoft.com/office/powerpoint/2010/main" val="2768947342"/>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E0167F9-E012-08C1-0A90-1CF78816CFE8}"/>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80C24236-32C6-E468-8D1D-AE9FC43AE179}"/>
              </a:ext>
            </a:extLst>
          </p:cNvPr>
          <p:cNvPicPr>
            <a:picLocks noChangeAspect="1"/>
          </p:cNvPicPr>
          <p:nvPr/>
        </p:nvPicPr>
        <p:blipFill>
          <a:blip r:embed="rId4"/>
          <a:srcRect l="25887" t="53107"/>
          <a:stretch>
            <a:fillRect/>
          </a:stretch>
        </p:blipFill>
        <p:spPr>
          <a:xfrm>
            <a:off x="1766394" y="3902344"/>
            <a:ext cx="8291806" cy="2628953"/>
          </a:xfrm>
          <a:prstGeom prst="rect">
            <a:avLst/>
          </a:prstGeom>
        </p:spPr>
      </p:pic>
      <p:sp>
        <p:nvSpPr>
          <p:cNvPr id="5" name="Title 3">
            <a:extLst>
              <a:ext uri="{FF2B5EF4-FFF2-40B4-BE49-F238E27FC236}">
                <a16:creationId xmlns:a16="http://schemas.microsoft.com/office/drawing/2014/main" id="{3C44A4D7-3FAB-E404-BB5B-3BE9A55235EB}"/>
              </a:ext>
            </a:extLst>
          </p:cNvPr>
          <p:cNvSpPr>
            <a:spLocks noGrp="1"/>
          </p:cNvSpPr>
          <p:nvPr>
            <p:ph type="title"/>
          </p:nvPr>
        </p:nvSpPr>
        <p:spPr>
          <a:xfrm>
            <a:off x="284913" y="200527"/>
            <a:ext cx="11462940" cy="559256"/>
          </a:xfrm>
        </p:spPr>
        <p:txBody>
          <a:bodyPr/>
          <a:lstStyle/>
          <a:p>
            <a:r>
              <a:rPr lang="en-ZA"/>
              <a:t>Khayelitsha Hospital</a:t>
            </a:r>
          </a:p>
        </p:txBody>
      </p:sp>
      <p:sp>
        <p:nvSpPr>
          <p:cNvPr id="13" name="TextBox 12">
            <a:extLst>
              <a:ext uri="{FF2B5EF4-FFF2-40B4-BE49-F238E27FC236}">
                <a16:creationId xmlns:a16="http://schemas.microsoft.com/office/drawing/2014/main" id="{4C1A29B7-23F7-1255-8903-56CB01873116}"/>
              </a:ext>
            </a:extLst>
          </p:cNvPr>
          <p:cNvSpPr txBox="1"/>
          <p:nvPr/>
        </p:nvSpPr>
        <p:spPr>
          <a:xfrm>
            <a:off x="7202371" y="6582104"/>
            <a:ext cx="1554536" cy="246221"/>
          </a:xfrm>
          <a:prstGeom prst="rect">
            <a:avLst/>
          </a:prstGeom>
          <a:noFill/>
        </p:spPr>
        <p:txBody>
          <a:bodyPr wrap="square" rtlCol="0">
            <a:spAutoFit/>
          </a:bodyPr>
          <a:lstStyle/>
          <a:p>
            <a:r>
              <a:rPr lang="en-US" sz="1000">
                <a:solidFill>
                  <a:schemeClr val="bg2">
                    <a:lumMod val="75000"/>
                  </a:schemeClr>
                </a:solidFill>
              </a:rPr>
              <a:t>Paediatric Ward</a:t>
            </a:r>
            <a:endParaRPr lang="en-ZA" sz="1000">
              <a:solidFill>
                <a:schemeClr val="bg2">
                  <a:lumMod val="75000"/>
                </a:schemeClr>
              </a:solidFill>
            </a:endParaRPr>
          </a:p>
        </p:txBody>
      </p:sp>
      <p:sp>
        <p:nvSpPr>
          <p:cNvPr id="15" name="Oval 14">
            <a:extLst>
              <a:ext uri="{FF2B5EF4-FFF2-40B4-BE49-F238E27FC236}">
                <a16:creationId xmlns:a16="http://schemas.microsoft.com/office/drawing/2014/main" id="{0D77FD4E-56C8-D9D0-E904-E9BAAD989349}"/>
              </a:ext>
            </a:extLst>
          </p:cNvPr>
          <p:cNvSpPr/>
          <p:nvPr/>
        </p:nvSpPr>
        <p:spPr>
          <a:xfrm>
            <a:off x="2741551" y="4544906"/>
            <a:ext cx="557187" cy="4743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16" name="TextBox 15">
            <a:extLst>
              <a:ext uri="{FF2B5EF4-FFF2-40B4-BE49-F238E27FC236}">
                <a16:creationId xmlns:a16="http://schemas.microsoft.com/office/drawing/2014/main" id="{5C3B5953-E707-3860-E358-91A49F32C94B}"/>
              </a:ext>
            </a:extLst>
          </p:cNvPr>
          <p:cNvSpPr txBox="1"/>
          <p:nvPr/>
        </p:nvSpPr>
        <p:spPr>
          <a:xfrm>
            <a:off x="3020144" y="6582103"/>
            <a:ext cx="1554536" cy="246221"/>
          </a:xfrm>
          <a:prstGeom prst="rect">
            <a:avLst/>
          </a:prstGeom>
          <a:noFill/>
        </p:spPr>
        <p:txBody>
          <a:bodyPr wrap="square" rtlCol="0">
            <a:spAutoFit/>
          </a:bodyPr>
          <a:lstStyle/>
          <a:p>
            <a:r>
              <a:rPr lang="en-US" sz="1000">
                <a:solidFill>
                  <a:schemeClr val="bg2">
                    <a:lumMod val="75000"/>
                  </a:schemeClr>
                </a:solidFill>
              </a:rPr>
              <a:t>Paediatric Ward</a:t>
            </a:r>
            <a:endParaRPr lang="en-ZA" sz="1000">
              <a:solidFill>
                <a:schemeClr val="bg2">
                  <a:lumMod val="75000"/>
                </a:schemeClr>
              </a:solidFill>
            </a:endParaRPr>
          </a:p>
        </p:txBody>
      </p:sp>
      <p:pic>
        <p:nvPicPr>
          <p:cNvPr id="25" name="Picture 24">
            <a:extLst>
              <a:ext uri="{FF2B5EF4-FFF2-40B4-BE49-F238E27FC236}">
                <a16:creationId xmlns:a16="http://schemas.microsoft.com/office/drawing/2014/main" id="{752B9816-6B89-0E23-AD4A-FBA2CE389154}"/>
              </a:ext>
            </a:extLst>
          </p:cNvPr>
          <p:cNvPicPr>
            <a:picLocks noChangeAspect="1"/>
          </p:cNvPicPr>
          <p:nvPr/>
        </p:nvPicPr>
        <p:blipFill>
          <a:blip r:embed="rId4"/>
          <a:srcRect r="33594" b="59360"/>
          <a:stretch>
            <a:fillRect/>
          </a:stretch>
        </p:blipFill>
        <p:spPr>
          <a:xfrm>
            <a:off x="2381196" y="1251113"/>
            <a:ext cx="7429607" cy="2278389"/>
          </a:xfrm>
          <a:prstGeom prst="rect">
            <a:avLst/>
          </a:prstGeom>
        </p:spPr>
      </p:pic>
      <p:sp>
        <p:nvSpPr>
          <p:cNvPr id="26" name="Oval 25">
            <a:extLst>
              <a:ext uri="{FF2B5EF4-FFF2-40B4-BE49-F238E27FC236}">
                <a16:creationId xmlns:a16="http://schemas.microsoft.com/office/drawing/2014/main" id="{652E145F-4E91-2F45-C20A-527C87BB0820}"/>
              </a:ext>
            </a:extLst>
          </p:cNvPr>
          <p:cNvSpPr/>
          <p:nvPr/>
        </p:nvSpPr>
        <p:spPr>
          <a:xfrm>
            <a:off x="7202371" y="4544906"/>
            <a:ext cx="557187" cy="4743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a:p>
        </p:txBody>
      </p:sp>
      <p:sp>
        <p:nvSpPr>
          <p:cNvPr id="27" name="TextBox 26">
            <a:extLst>
              <a:ext uri="{FF2B5EF4-FFF2-40B4-BE49-F238E27FC236}">
                <a16:creationId xmlns:a16="http://schemas.microsoft.com/office/drawing/2014/main" id="{4A27EAF3-8EBD-E526-2712-DA4275E2451D}"/>
              </a:ext>
            </a:extLst>
          </p:cNvPr>
          <p:cNvSpPr txBox="1"/>
          <p:nvPr/>
        </p:nvSpPr>
        <p:spPr>
          <a:xfrm>
            <a:off x="5439535" y="1079496"/>
            <a:ext cx="2938035" cy="276999"/>
          </a:xfrm>
          <a:prstGeom prst="rect">
            <a:avLst/>
          </a:prstGeom>
          <a:noFill/>
        </p:spPr>
        <p:txBody>
          <a:bodyPr wrap="square" rtlCol="0">
            <a:spAutoFit/>
          </a:bodyPr>
          <a:lstStyle/>
          <a:p>
            <a:pPr algn="ctr"/>
            <a:r>
              <a:rPr lang="en-US" sz="1200" i="1"/>
              <a:t>Timber trusses</a:t>
            </a:r>
            <a:endParaRPr lang="en-ZA" sz="1200" i="1"/>
          </a:p>
        </p:txBody>
      </p:sp>
      <p:sp>
        <p:nvSpPr>
          <p:cNvPr id="28" name="TextBox 27">
            <a:extLst>
              <a:ext uri="{FF2B5EF4-FFF2-40B4-BE49-F238E27FC236}">
                <a16:creationId xmlns:a16="http://schemas.microsoft.com/office/drawing/2014/main" id="{D6524280-0C4F-CECF-94E7-212FF9E7614C}"/>
              </a:ext>
            </a:extLst>
          </p:cNvPr>
          <p:cNvSpPr txBox="1"/>
          <p:nvPr/>
        </p:nvSpPr>
        <p:spPr>
          <a:xfrm>
            <a:off x="2734443" y="1087211"/>
            <a:ext cx="2938035" cy="276999"/>
          </a:xfrm>
          <a:prstGeom prst="rect">
            <a:avLst/>
          </a:prstGeom>
          <a:noFill/>
        </p:spPr>
        <p:txBody>
          <a:bodyPr wrap="square" rtlCol="0">
            <a:spAutoFit/>
          </a:bodyPr>
          <a:lstStyle/>
          <a:p>
            <a:pPr algn="ctr"/>
            <a:r>
              <a:rPr lang="en-US" sz="1200" i="1"/>
              <a:t>Galvanised Steel Portal Frames</a:t>
            </a:r>
            <a:endParaRPr lang="en-ZA" sz="1200" i="1"/>
          </a:p>
        </p:txBody>
      </p:sp>
    </p:spTree>
    <p:extLst>
      <p:ext uri="{BB962C8B-B14F-4D97-AF65-F5344CB8AC3E}">
        <p14:creationId xmlns:p14="http://schemas.microsoft.com/office/powerpoint/2010/main" val="701253759"/>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7A00C07-F600-C7AD-94E8-F460B7EC8B81}"/>
            </a:ext>
          </a:extLst>
        </p:cNvPr>
        <p:cNvGrpSpPr/>
        <p:nvPr/>
      </p:nvGrpSpPr>
      <p:grpSpPr>
        <a:xfrm>
          <a:off x="0" y="0"/>
          <a:ext cx="0" cy="0"/>
          <a:chOff x="0" y="0"/>
          <a:chExt cx="0" cy="0"/>
        </a:xfrm>
      </p:grpSpPr>
      <p:sp>
        <p:nvSpPr>
          <p:cNvPr id="12" name="Text Placeholder 6">
            <a:extLst>
              <a:ext uri="{FF2B5EF4-FFF2-40B4-BE49-F238E27FC236}">
                <a16:creationId xmlns:a16="http://schemas.microsoft.com/office/drawing/2014/main" id="{39014663-73B3-BB77-BEB6-F42C139A9C34}"/>
              </a:ext>
            </a:extLst>
          </p:cNvPr>
          <p:cNvSpPr txBox="1">
            <a:spLocks/>
          </p:cNvSpPr>
          <p:nvPr/>
        </p:nvSpPr>
        <p:spPr>
          <a:xfrm>
            <a:off x="914584" y="895159"/>
            <a:ext cx="40638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800"/>
          </a:p>
          <a:p>
            <a:r>
              <a:rPr lang="en-ZA"/>
              <a:t>1. Roof pitch transition detail</a:t>
            </a:r>
          </a:p>
          <a:p>
            <a:endParaRPr lang="en-ZA" sz="800"/>
          </a:p>
          <a:p>
            <a:pPr lvl="2">
              <a:lnSpc>
                <a:spcPct val="140000"/>
              </a:lnSpc>
            </a:pPr>
            <a:r>
              <a:rPr lang="en-ZA"/>
              <a:t>Roof pitch transitions from </a:t>
            </a:r>
            <a:r>
              <a:rPr lang="en-ZA">
                <a:ea typeface="Calibri" panose="020F0502020204030204" pitchFamily="34" charset="0"/>
                <a:cs typeface="Times New Roman" panose="02020603050405020304" pitchFamily="18" charset="0"/>
              </a:rPr>
              <a:t>21° to 3° slope</a:t>
            </a:r>
          </a:p>
          <a:p>
            <a:pPr lvl="2">
              <a:lnSpc>
                <a:spcPct val="140000"/>
              </a:lnSpc>
            </a:pPr>
            <a:r>
              <a:rPr lang="en-ZA">
                <a:ea typeface="Calibri" panose="020F0502020204030204" pitchFamily="34" charset="0"/>
                <a:cs typeface="Times New Roman" panose="02020603050405020304" pitchFamily="18" charset="0"/>
              </a:rPr>
              <a:t>Flat slope of 3°: wind-driven rain ingress</a:t>
            </a:r>
            <a:endParaRPr lang="en-ZA"/>
          </a:p>
          <a:p>
            <a:pPr lvl="2">
              <a:lnSpc>
                <a:spcPct val="140000"/>
              </a:lnSpc>
            </a:pPr>
            <a:r>
              <a:rPr lang="en-ZA"/>
              <a:t>Joint sealed ‘Lap-en-Pap’ liquid membrane sealant</a:t>
            </a:r>
          </a:p>
          <a:p>
            <a:pPr lvl="2">
              <a:lnSpc>
                <a:spcPct val="140000"/>
              </a:lnSpc>
            </a:pPr>
            <a:r>
              <a:rPr lang="en-ZA">
                <a:ea typeface="Calibri" panose="020F0502020204030204" pitchFamily="34" charset="0"/>
                <a:cs typeface="Times New Roman" panose="02020603050405020304" pitchFamily="18" charset="0"/>
              </a:rPr>
              <a:t>Apron detail and ‘lap-en-pap’: ineffective promote water accumulation, </a:t>
            </a:r>
          </a:p>
          <a:p>
            <a:pPr lvl="2">
              <a:lnSpc>
                <a:spcPct val="140000"/>
              </a:lnSpc>
            </a:pPr>
            <a:r>
              <a:rPr lang="en-ZA">
                <a:ea typeface="Calibri" panose="020F0502020204030204" pitchFamily="34" charset="0"/>
                <a:cs typeface="Times New Roman" panose="02020603050405020304" pitchFamily="18" charset="0"/>
              </a:rPr>
              <a:t>Resulting in severe sheeting corrosion and water ingress</a:t>
            </a:r>
            <a:endParaRPr lang="en-ZA"/>
          </a:p>
        </p:txBody>
      </p:sp>
      <p:pic>
        <p:nvPicPr>
          <p:cNvPr id="6" name="Picture 5">
            <a:extLst>
              <a:ext uri="{FF2B5EF4-FFF2-40B4-BE49-F238E27FC236}">
                <a16:creationId xmlns:a16="http://schemas.microsoft.com/office/drawing/2014/main" id="{E8D46180-0B58-3751-F7CC-3467E2155C94}"/>
              </a:ext>
            </a:extLst>
          </p:cNvPr>
          <p:cNvPicPr>
            <a:picLocks noChangeAspect="1"/>
          </p:cNvPicPr>
          <p:nvPr/>
        </p:nvPicPr>
        <p:blipFill>
          <a:blip r:embed="rId5"/>
          <a:stretch>
            <a:fillRect/>
          </a:stretch>
        </p:blipFill>
        <p:spPr>
          <a:xfrm>
            <a:off x="5345380" y="1665572"/>
            <a:ext cx="2730457" cy="4079015"/>
          </a:xfrm>
          <a:prstGeom prst="rect">
            <a:avLst/>
          </a:prstGeom>
        </p:spPr>
      </p:pic>
      <p:pic>
        <p:nvPicPr>
          <p:cNvPr id="16" name="Picture 15">
            <a:extLst>
              <a:ext uri="{FF2B5EF4-FFF2-40B4-BE49-F238E27FC236}">
                <a16:creationId xmlns:a16="http://schemas.microsoft.com/office/drawing/2014/main" id="{018DAB36-42BC-CC27-47F2-65B58ADC7600}"/>
              </a:ext>
            </a:extLst>
          </p:cNvPr>
          <p:cNvPicPr>
            <a:picLocks noChangeAspect="1"/>
          </p:cNvPicPr>
          <p:nvPr/>
        </p:nvPicPr>
        <p:blipFill>
          <a:blip r:embed="rId6" cstate="print">
            <a:extLst>
              <a:ext uri="{28A0092B-C50C-407E-A947-70E740481C1C}">
                <a14:useLocalDpi xmlns:a14="http://schemas.microsoft.com/office/drawing/2010/main" val="0"/>
              </a:ext>
            </a:extLst>
          </a:blip>
          <a:srcRect l="27264" r="9929"/>
          <a:stretch>
            <a:fillRect/>
          </a:stretch>
        </p:blipFill>
        <p:spPr>
          <a:xfrm>
            <a:off x="8580463" y="1665573"/>
            <a:ext cx="3233393" cy="4079015"/>
          </a:xfrm>
          <a:prstGeom prst="rect">
            <a:avLst/>
          </a:prstGeom>
        </p:spPr>
      </p:pic>
      <p:sp>
        <p:nvSpPr>
          <p:cNvPr id="20" name="TextBox 19">
            <a:extLst>
              <a:ext uri="{FF2B5EF4-FFF2-40B4-BE49-F238E27FC236}">
                <a16:creationId xmlns:a16="http://schemas.microsoft.com/office/drawing/2014/main" id="{4E54878D-92AC-A01E-2761-E3B8CDCA52E2}"/>
              </a:ext>
            </a:extLst>
          </p:cNvPr>
          <p:cNvSpPr txBox="1"/>
          <p:nvPr/>
        </p:nvSpPr>
        <p:spPr>
          <a:xfrm>
            <a:off x="5121215" y="5782517"/>
            <a:ext cx="3178786" cy="461665"/>
          </a:xfrm>
          <a:prstGeom prst="rect">
            <a:avLst/>
          </a:prstGeom>
          <a:noFill/>
        </p:spPr>
        <p:txBody>
          <a:bodyPr wrap="square" rtlCol="0">
            <a:spAutoFit/>
          </a:bodyPr>
          <a:lstStyle/>
          <a:p>
            <a:pPr algn="ctr"/>
            <a:r>
              <a:rPr lang="en-US" sz="1200" i="1"/>
              <a:t>Overview of transition detail from above (photograph taken in 2016) </a:t>
            </a:r>
            <a:endParaRPr lang="en-ZA" sz="1200" i="1"/>
          </a:p>
        </p:txBody>
      </p:sp>
      <p:sp>
        <p:nvSpPr>
          <p:cNvPr id="21" name="TextBox 20">
            <a:extLst>
              <a:ext uri="{FF2B5EF4-FFF2-40B4-BE49-F238E27FC236}">
                <a16:creationId xmlns:a16="http://schemas.microsoft.com/office/drawing/2014/main" id="{8679AA6D-FADE-3DE3-1971-B90EEAB5E484}"/>
              </a:ext>
            </a:extLst>
          </p:cNvPr>
          <p:cNvSpPr txBox="1"/>
          <p:nvPr/>
        </p:nvSpPr>
        <p:spPr>
          <a:xfrm>
            <a:off x="8635070" y="5795578"/>
            <a:ext cx="3178786" cy="461665"/>
          </a:xfrm>
          <a:prstGeom prst="rect">
            <a:avLst/>
          </a:prstGeom>
          <a:noFill/>
        </p:spPr>
        <p:txBody>
          <a:bodyPr wrap="square" rtlCol="0">
            <a:spAutoFit/>
          </a:bodyPr>
          <a:lstStyle/>
          <a:p>
            <a:pPr algn="ctr"/>
            <a:r>
              <a:rPr lang="en-US" sz="1200" i="1"/>
              <a:t>Overview of transition detail from above (photograph taken in 2025) </a:t>
            </a:r>
            <a:endParaRPr lang="en-ZA" sz="1200" i="1"/>
          </a:p>
        </p:txBody>
      </p:sp>
      <p:sp>
        <p:nvSpPr>
          <p:cNvPr id="3" name="Title 3">
            <a:extLst>
              <a:ext uri="{FF2B5EF4-FFF2-40B4-BE49-F238E27FC236}">
                <a16:creationId xmlns:a16="http://schemas.microsoft.com/office/drawing/2014/main" id="{DC1C3517-6AE3-87E3-8249-C478542C8EC0}"/>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159B9A8F-E4D6-1118-46CB-C376A4FDDC65}"/>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198158397"/>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EF297887-09A0-3225-8003-9DD3B1EC64C7}"/>
            </a:ext>
          </a:extLst>
        </p:cNvPr>
        <p:cNvGrpSpPr/>
        <p:nvPr/>
      </p:nvGrpSpPr>
      <p:grpSpPr>
        <a:xfrm>
          <a:off x="0" y="0"/>
          <a:ext cx="0" cy="0"/>
          <a:chOff x="0" y="0"/>
          <a:chExt cx="0" cy="0"/>
        </a:xfrm>
      </p:grpSpPr>
      <p:sp>
        <p:nvSpPr>
          <p:cNvPr id="12" name="Text Placeholder 6">
            <a:extLst>
              <a:ext uri="{FF2B5EF4-FFF2-40B4-BE49-F238E27FC236}">
                <a16:creationId xmlns:a16="http://schemas.microsoft.com/office/drawing/2014/main" id="{7A09CAB4-C203-A85E-53CE-C1DF4BC91B8A}"/>
              </a:ext>
            </a:extLst>
          </p:cNvPr>
          <p:cNvSpPr txBox="1">
            <a:spLocks/>
          </p:cNvSpPr>
          <p:nvPr/>
        </p:nvSpPr>
        <p:spPr>
          <a:xfrm>
            <a:off x="914584" y="859539"/>
            <a:ext cx="4155394"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800"/>
          </a:p>
          <a:p>
            <a:r>
              <a:rPr lang="en-ZA"/>
              <a:t>1. Roof pitch transition detail</a:t>
            </a:r>
          </a:p>
          <a:p>
            <a:endParaRPr lang="en-ZA" sz="800"/>
          </a:p>
          <a:p>
            <a:pPr lvl="2">
              <a:lnSpc>
                <a:spcPct val="140000"/>
              </a:lnSpc>
            </a:pPr>
            <a:r>
              <a:rPr lang="en-ZA"/>
              <a:t>Inadequate overlap of upper sheet over lower sheet/flashing, to be at least 150-200mm.</a:t>
            </a:r>
          </a:p>
          <a:p>
            <a:pPr lvl="2">
              <a:lnSpc>
                <a:spcPct val="140000"/>
              </a:lnSpc>
            </a:pPr>
            <a:r>
              <a:rPr lang="en-ZA"/>
              <a:t>*Bimetallic corrosion suspected, subcontractor confirmed </a:t>
            </a:r>
            <a:r>
              <a:rPr lang="en-ZA">
                <a:ea typeface="Calibri" panose="020F0502020204030204" pitchFamily="34" charset="0"/>
                <a:cs typeface="Times New Roman" panose="02020603050405020304" pitchFamily="18" charset="0"/>
              </a:rPr>
              <a:t>after the April 2025 site inspection that all the flashings were manufactured from the same material as the sheeting.</a:t>
            </a:r>
            <a:endParaRPr lang="en-ZA">
              <a:latin typeface="Calibri" panose="020F0502020204030204" pitchFamily="34" charset="0"/>
              <a:ea typeface="Calibri" panose="020F0502020204030204" pitchFamily="34" charset="0"/>
              <a:cs typeface="Times New Roman" panose="02020603050405020304" pitchFamily="18" charset="0"/>
            </a:endParaRPr>
          </a:p>
          <a:p>
            <a:pPr lvl="2">
              <a:lnSpc>
                <a:spcPct val="140000"/>
              </a:lnSpc>
            </a:pPr>
            <a:r>
              <a:rPr lang="en-ZA"/>
              <a:t>Sheet edges bent upward</a:t>
            </a:r>
          </a:p>
          <a:p>
            <a:pPr lvl="2">
              <a:lnSpc>
                <a:spcPct val="140000"/>
              </a:lnSpc>
            </a:pPr>
            <a:r>
              <a:rPr lang="en-ZA"/>
              <a:t>On-site cutting suspected</a:t>
            </a:r>
          </a:p>
        </p:txBody>
      </p:sp>
      <p:pic>
        <p:nvPicPr>
          <p:cNvPr id="15" name="Picture 14">
            <a:extLst>
              <a:ext uri="{FF2B5EF4-FFF2-40B4-BE49-F238E27FC236}">
                <a16:creationId xmlns:a16="http://schemas.microsoft.com/office/drawing/2014/main" id="{9E4E91FD-B05C-A746-3346-105E83D4DD8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78683" y="1100023"/>
            <a:ext cx="2938035" cy="2505568"/>
          </a:xfrm>
          <a:prstGeom prst="rect">
            <a:avLst/>
          </a:prstGeom>
        </p:spPr>
      </p:pic>
      <p:pic>
        <p:nvPicPr>
          <p:cNvPr id="17" name="Picture 16">
            <a:extLst>
              <a:ext uri="{FF2B5EF4-FFF2-40B4-BE49-F238E27FC236}">
                <a16:creationId xmlns:a16="http://schemas.microsoft.com/office/drawing/2014/main" id="{8C2BC857-49CD-1246-87A7-CA2B6F7A060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58331" y="4155305"/>
            <a:ext cx="2455524" cy="2126469"/>
          </a:xfrm>
          <a:prstGeom prst="rect">
            <a:avLst/>
          </a:prstGeom>
          <a:ln>
            <a:solidFill>
              <a:schemeClr val="accent1"/>
            </a:solidFill>
          </a:ln>
        </p:spPr>
      </p:pic>
      <p:pic>
        <p:nvPicPr>
          <p:cNvPr id="19" name="Picture 18">
            <a:extLst>
              <a:ext uri="{FF2B5EF4-FFF2-40B4-BE49-F238E27FC236}">
                <a16:creationId xmlns:a16="http://schemas.microsoft.com/office/drawing/2014/main" id="{75C3D724-7B80-6EEC-7601-895F292C6AE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08655" y="1100023"/>
            <a:ext cx="2619490" cy="2526248"/>
          </a:xfrm>
          <a:prstGeom prst="rect">
            <a:avLst/>
          </a:prstGeom>
        </p:spPr>
      </p:pic>
      <p:sp>
        <p:nvSpPr>
          <p:cNvPr id="24" name="TextBox 23">
            <a:extLst>
              <a:ext uri="{FF2B5EF4-FFF2-40B4-BE49-F238E27FC236}">
                <a16:creationId xmlns:a16="http://schemas.microsoft.com/office/drawing/2014/main" id="{38B988AD-7EEF-3F01-CFFD-4B89DDCE2C15}"/>
              </a:ext>
            </a:extLst>
          </p:cNvPr>
          <p:cNvSpPr txBox="1"/>
          <p:nvPr/>
        </p:nvSpPr>
        <p:spPr>
          <a:xfrm>
            <a:off x="5578683" y="3605289"/>
            <a:ext cx="2938035" cy="461665"/>
          </a:xfrm>
          <a:prstGeom prst="rect">
            <a:avLst/>
          </a:prstGeom>
          <a:noFill/>
        </p:spPr>
        <p:txBody>
          <a:bodyPr wrap="square" rtlCol="0">
            <a:spAutoFit/>
          </a:bodyPr>
          <a:lstStyle/>
          <a:p>
            <a:pPr algn="ctr"/>
            <a:r>
              <a:rPr lang="en-US" sz="1200" i="1"/>
              <a:t>Close-up of transition, with “lap-en-pap” clearly visible</a:t>
            </a:r>
            <a:endParaRPr lang="en-ZA" sz="1200" i="1"/>
          </a:p>
        </p:txBody>
      </p:sp>
      <p:sp>
        <p:nvSpPr>
          <p:cNvPr id="25" name="TextBox 24">
            <a:extLst>
              <a:ext uri="{FF2B5EF4-FFF2-40B4-BE49-F238E27FC236}">
                <a16:creationId xmlns:a16="http://schemas.microsoft.com/office/drawing/2014/main" id="{808BDF33-CC93-9F4D-BE81-261F4086BB97}"/>
              </a:ext>
            </a:extLst>
          </p:cNvPr>
          <p:cNvSpPr txBox="1"/>
          <p:nvPr/>
        </p:nvSpPr>
        <p:spPr>
          <a:xfrm>
            <a:off x="9103068" y="6215226"/>
            <a:ext cx="3178786" cy="646331"/>
          </a:xfrm>
          <a:prstGeom prst="rect">
            <a:avLst/>
          </a:prstGeom>
          <a:noFill/>
        </p:spPr>
        <p:txBody>
          <a:bodyPr wrap="square" rtlCol="0">
            <a:spAutoFit/>
          </a:bodyPr>
          <a:lstStyle/>
          <a:p>
            <a:pPr algn="ctr"/>
            <a:r>
              <a:rPr lang="en-US" sz="1200" i="1"/>
              <a:t>*Representation of observed transition detail. Note the flashing in contact with the roof sheets</a:t>
            </a:r>
            <a:endParaRPr lang="en-ZA" sz="1200" i="1"/>
          </a:p>
        </p:txBody>
      </p:sp>
      <p:sp>
        <p:nvSpPr>
          <p:cNvPr id="26" name="TextBox 25">
            <a:extLst>
              <a:ext uri="{FF2B5EF4-FFF2-40B4-BE49-F238E27FC236}">
                <a16:creationId xmlns:a16="http://schemas.microsoft.com/office/drawing/2014/main" id="{A1FE8AE1-229A-747B-C290-3661DEB1A142}"/>
              </a:ext>
            </a:extLst>
          </p:cNvPr>
          <p:cNvSpPr txBox="1"/>
          <p:nvPr/>
        </p:nvSpPr>
        <p:spPr>
          <a:xfrm>
            <a:off x="9013214" y="3590506"/>
            <a:ext cx="3178786" cy="461665"/>
          </a:xfrm>
          <a:prstGeom prst="rect">
            <a:avLst/>
          </a:prstGeom>
          <a:noFill/>
        </p:spPr>
        <p:txBody>
          <a:bodyPr wrap="square" rtlCol="0">
            <a:spAutoFit/>
          </a:bodyPr>
          <a:lstStyle/>
          <a:p>
            <a:pPr algn="ctr"/>
            <a:r>
              <a:rPr lang="en-US" sz="1200" i="1"/>
              <a:t>Underside of transition detail, with severe corrosion clearly visible</a:t>
            </a:r>
            <a:endParaRPr lang="en-ZA" sz="1200" i="1"/>
          </a:p>
        </p:txBody>
      </p:sp>
      <p:sp>
        <p:nvSpPr>
          <p:cNvPr id="28" name="Title 3">
            <a:extLst>
              <a:ext uri="{FF2B5EF4-FFF2-40B4-BE49-F238E27FC236}">
                <a16:creationId xmlns:a16="http://schemas.microsoft.com/office/drawing/2014/main" id="{3CA64608-D3E0-DE98-7882-2B6435808E0B}"/>
              </a:ext>
            </a:extLst>
          </p:cNvPr>
          <p:cNvSpPr>
            <a:spLocks noGrp="1"/>
          </p:cNvSpPr>
          <p:nvPr>
            <p:ph type="title"/>
          </p:nvPr>
        </p:nvSpPr>
        <p:spPr>
          <a:xfrm>
            <a:off x="284913" y="200527"/>
            <a:ext cx="11462940" cy="559256"/>
          </a:xfrm>
        </p:spPr>
        <p:txBody>
          <a:bodyPr/>
          <a:lstStyle/>
          <a:p>
            <a:r>
              <a:rPr lang="en-ZA"/>
              <a:t>Khayelitsha Hospital</a:t>
            </a:r>
          </a:p>
        </p:txBody>
      </p:sp>
      <p:pic>
        <p:nvPicPr>
          <p:cNvPr id="30" name="Picture 29">
            <a:extLst>
              <a:ext uri="{FF2B5EF4-FFF2-40B4-BE49-F238E27FC236}">
                <a16:creationId xmlns:a16="http://schemas.microsoft.com/office/drawing/2014/main" id="{685A2D12-4C57-D075-553A-0B1EAE54CB04}"/>
              </a:ext>
            </a:extLst>
          </p:cNvPr>
          <p:cNvPicPr>
            <a:picLocks noChangeAspect="1"/>
          </p:cNvPicPr>
          <p:nvPr/>
        </p:nvPicPr>
        <p:blipFill>
          <a:blip r:embed="rId8"/>
          <a:stretch>
            <a:fillRect/>
          </a:stretch>
        </p:blipFill>
        <p:spPr>
          <a:xfrm>
            <a:off x="4877725" y="4151927"/>
            <a:ext cx="4136420" cy="2133226"/>
          </a:xfrm>
          <a:prstGeom prst="rect">
            <a:avLst/>
          </a:prstGeom>
        </p:spPr>
      </p:pic>
      <p:sp>
        <p:nvSpPr>
          <p:cNvPr id="23" name="TextBox 22">
            <a:extLst>
              <a:ext uri="{FF2B5EF4-FFF2-40B4-BE49-F238E27FC236}">
                <a16:creationId xmlns:a16="http://schemas.microsoft.com/office/drawing/2014/main" id="{740BE27A-CDDC-76B1-ABE7-B24F5E82A25A}"/>
              </a:ext>
            </a:extLst>
          </p:cNvPr>
          <p:cNvSpPr txBox="1"/>
          <p:nvPr/>
        </p:nvSpPr>
        <p:spPr>
          <a:xfrm>
            <a:off x="5678226" y="6264590"/>
            <a:ext cx="3178786" cy="461665"/>
          </a:xfrm>
          <a:prstGeom prst="rect">
            <a:avLst/>
          </a:prstGeom>
          <a:noFill/>
        </p:spPr>
        <p:txBody>
          <a:bodyPr wrap="square" rtlCol="0">
            <a:spAutoFit/>
          </a:bodyPr>
          <a:lstStyle/>
          <a:p>
            <a:pPr algn="ctr"/>
            <a:r>
              <a:rPr lang="en-US" sz="1200" i="1"/>
              <a:t>Apron flashing detail @ cranked roof junction for Khayelitsha hospital</a:t>
            </a:r>
            <a:endParaRPr lang="en-ZA" sz="1200" i="1"/>
          </a:p>
        </p:txBody>
      </p:sp>
      <p:pic>
        <p:nvPicPr>
          <p:cNvPr id="31" name="Picture 30">
            <a:extLst>
              <a:ext uri="{FF2B5EF4-FFF2-40B4-BE49-F238E27FC236}">
                <a16:creationId xmlns:a16="http://schemas.microsoft.com/office/drawing/2014/main" id="{60BFDAF8-BD46-827F-109F-6E4BAF446418}"/>
              </a:ext>
            </a:extLst>
          </p:cNvPr>
          <p:cNvPicPr>
            <a:picLocks noChangeAspect="1"/>
          </p:cNvPicPr>
          <p:nvPr/>
        </p:nvPicPr>
        <p:blipFill>
          <a:blip r:embed="rId9"/>
          <a:stretch>
            <a:fillRect/>
          </a:stretch>
        </p:blipFill>
        <p:spPr>
          <a:xfrm>
            <a:off x="165087" y="1089278"/>
            <a:ext cx="749497" cy="851282"/>
          </a:xfrm>
          <a:prstGeom prst="rect">
            <a:avLst/>
          </a:prstGeom>
        </p:spPr>
      </p:pic>
    </p:spTree>
    <p:extLst>
      <p:ext uri="{BB962C8B-B14F-4D97-AF65-F5344CB8AC3E}">
        <p14:creationId xmlns:p14="http://schemas.microsoft.com/office/powerpoint/2010/main" val="21496027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44C91457-D6A3-4E57-85B3-B3225D22CFAE}"/>
              </a:ext>
            </a:extLst>
          </p:cNvPr>
          <p:cNvSpPr txBox="1">
            <a:spLocks/>
          </p:cNvSpPr>
          <p:nvPr/>
        </p:nvSpPr>
        <p:spPr>
          <a:xfrm>
            <a:off x="1251752" y="1020914"/>
            <a:ext cx="9801056" cy="5230078"/>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2"/>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US">
                <a:solidFill>
                  <a:schemeClr val="accent3"/>
                </a:solidFill>
              </a:rPr>
              <a:t>RESPONSIVENESS AND COMPETENCE – AN </a:t>
            </a:r>
            <a:r>
              <a:rPr lang="en-US"/>
              <a:t>ACTION-BASED, SOLUTION - FOCUSED </a:t>
            </a:r>
            <a:r>
              <a:rPr lang="en-US">
                <a:solidFill>
                  <a:schemeClr val="accent3"/>
                </a:solidFill>
              </a:rPr>
              <a:t>DESIGN QUALITY OVERSIGHT APPROACH?</a:t>
            </a: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lgn="just">
              <a:spcBef>
                <a:spcPts val="0"/>
              </a:spcBef>
            </a:pPr>
            <a:endParaRPr lang="en-US" sz="1400" b="0" i="1"/>
          </a:p>
          <a:p>
            <a:pPr algn="just">
              <a:spcBef>
                <a:spcPts val="0"/>
              </a:spcBef>
            </a:pPr>
            <a:endParaRPr lang="en-US" sz="1400" b="0" i="1"/>
          </a:p>
          <a:p>
            <a:pPr algn="ctr">
              <a:spcBef>
                <a:spcPts val="0"/>
              </a:spcBef>
            </a:pPr>
            <a:r>
              <a:rPr lang="en-US" sz="1400" b="0" i="1"/>
              <a:t>Design quality oversight plays a critical role in early identification of design risks. </a:t>
            </a:r>
          </a:p>
          <a:p>
            <a:pPr algn="ctr">
              <a:spcBef>
                <a:spcPts val="0"/>
              </a:spcBef>
            </a:pPr>
            <a:r>
              <a:rPr lang="en-US" sz="1400" i="1"/>
              <a:t>Impacts</a:t>
            </a:r>
            <a:r>
              <a:rPr lang="en-US" sz="1400" b="0" i="1"/>
              <a:t> and </a:t>
            </a:r>
            <a:r>
              <a:rPr lang="en-US" sz="1400" i="1"/>
              <a:t>costs in time and money </a:t>
            </a:r>
            <a:r>
              <a:rPr lang="en-US" sz="1400" b="0" i="1"/>
              <a:t>are reduced when design is rectified on paper, early in the planning stages</a:t>
            </a:r>
            <a:r>
              <a:rPr lang="en-US" sz="1400" b="0" i="1">
                <a:solidFill>
                  <a:schemeClr val="accent3"/>
                </a:solidFill>
              </a:rPr>
              <a:t>.</a:t>
            </a:r>
            <a:endParaRPr lang="en-US" sz="1400">
              <a:solidFill>
                <a:schemeClr val="accent3"/>
              </a:solidFill>
            </a:endParaRPr>
          </a:p>
          <a:p>
            <a:pPr>
              <a:spcBef>
                <a:spcPts val="0"/>
              </a:spcBef>
            </a:pPr>
            <a:endParaRPr lang="en-US"/>
          </a:p>
          <a:p>
            <a:endParaRPr lang="en-US" b="0"/>
          </a:p>
          <a:p>
            <a:pPr marL="342900" indent="-342900">
              <a:buFont typeface="Arial" panose="020B0604020202020204" pitchFamily="34" charset="0"/>
              <a:buChar char="•"/>
            </a:pPr>
            <a:endParaRPr lang="en-US" b="0"/>
          </a:p>
          <a:p>
            <a:endParaRPr lang="en-US" sz="1100" b="0">
              <a:latin typeface="Century Gothic"/>
            </a:endParaRPr>
          </a:p>
        </p:txBody>
      </p:sp>
      <p:sp>
        <p:nvSpPr>
          <p:cNvPr id="28" name="Oval 27">
            <a:extLst>
              <a:ext uri="{FF2B5EF4-FFF2-40B4-BE49-F238E27FC236}">
                <a16:creationId xmlns:a16="http://schemas.microsoft.com/office/drawing/2014/main" id="{0DC0CA1C-A628-4807-92B3-8C3B64CF0F69}"/>
              </a:ext>
            </a:extLst>
          </p:cNvPr>
          <p:cNvSpPr/>
          <p:nvPr/>
        </p:nvSpPr>
        <p:spPr>
          <a:xfrm>
            <a:off x="155704" y="1941096"/>
            <a:ext cx="1487904" cy="1487904"/>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Title 3">
            <a:extLst>
              <a:ext uri="{FF2B5EF4-FFF2-40B4-BE49-F238E27FC236}">
                <a16:creationId xmlns:a16="http://schemas.microsoft.com/office/drawing/2014/main" id="{2CD5142D-F34B-4C09-9368-60A629D2BE3C}"/>
              </a:ext>
            </a:extLst>
          </p:cNvPr>
          <p:cNvSpPr txBox="1">
            <a:spLocks/>
          </p:cNvSpPr>
          <p:nvPr/>
        </p:nvSpPr>
        <p:spPr>
          <a:xfrm>
            <a:off x="456144" y="2407492"/>
            <a:ext cx="915999" cy="559256"/>
          </a:xfrm>
          <a:prstGeom prst="rect">
            <a:avLst/>
          </a:prstGeom>
          <a:noFill/>
          <a:extLst>
            <a:ext uri="{909E8E84-426E-40DD-AFC4-6F175D3DCCD1}">
              <a14:hiddenFill xmlns:a14="http://schemas.microsoft.com/office/drawing/2010/main">
                <a:solidFill>
                  <a:srgbClr val="00329B"/>
                </a:solidFill>
              </a14:hiddenFill>
            </a:ext>
          </a:extLst>
        </p:spPr>
        <p:txBody>
          <a:bodyPr vert="horz" wrap="none" lIns="72000" tIns="72000" rIns="72000" bIns="72000" rtlCol="0" anchor="ctr">
            <a:noAutofit/>
          </a:bodyPr>
          <a:lstStyle>
            <a:lvl1pPr algn="l" defTabSz="914400" rtl="0" eaLnBrk="1" latinLnBrk="0" hangingPunct="1">
              <a:spcBef>
                <a:spcPct val="0"/>
              </a:spcBef>
              <a:buNone/>
              <a:defRPr sz="2400" b="1" kern="1200">
                <a:solidFill>
                  <a:schemeClr val="tx2"/>
                </a:solidFill>
                <a:latin typeface="Century Gothic" pitchFamily="34" charset="0"/>
                <a:ea typeface="+mj-ea"/>
                <a:cs typeface="+mj-cs"/>
              </a:defRPr>
            </a:lvl1pPr>
          </a:lstStyle>
          <a:p>
            <a:r>
              <a:rPr lang="en-ZA"/>
              <a:t>HOW?</a:t>
            </a:r>
          </a:p>
        </p:txBody>
      </p:sp>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Design Quality Oversight Approach – Roof Systems Case Studies and Dialogue</a:t>
            </a:r>
          </a:p>
        </p:txBody>
      </p:sp>
      <p:sp>
        <p:nvSpPr>
          <p:cNvPr id="46" name="Oval 45">
            <a:extLst>
              <a:ext uri="{FF2B5EF4-FFF2-40B4-BE49-F238E27FC236}">
                <a16:creationId xmlns:a16="http://schemas.microsoft.com/office/drawing/2014/main" id="{02EB6D1F-B3B3-49B3-B731-59B4A437C906}"/>
              </a:ext>
            </a:extLst>
          </p:cNvPr>
          <p:cNvSpPr/>
          <p:nvPr/>
        </p:nvSpPr>
        <p:spPr>
          <a:xfrm>
            <a:off x="2039024" y="1949220"/>
            <a:ext cx="1623907" cy="162390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Box 1">
            <a:extLst>
              <a:ext uri="{FF2B5EF4-FFF2-40B4-BE49-F238E27FC236}">
                <a16:creationId xmlns:a16="http://schemas.microsoft.com/office/drawing/2014/main" id="{24B03DCB-EF7C-437C-B594-E3E0672B4011}"/>
              </a:ext>
            </a:extLst>
          </p:cNvPr>
          <p:cNvSpPr txBox="1"/>
          <p:nvPr/>
        </p:nvSpPr>
        <p:spPr>
          <a:xfrm>
            <a:off x="2148657" y="2335575"/>
            <a:ext cx="1476051" cy="1169551"/>
          </a:xfrm>
          <a:prstGeom prst="rect">
            <a:avLst/>
          </a:prstGeom>
          <a:noFill/>
        </p:spPr>
        <p:txBody>
          <a:bodyPr wrap="square" rtlCol="0">
            <a:spAutoFit/>
          </a:bodyPr>
          <a:lstStyle/>
          <a:p>
            <a:pPr algn="ctr"/>
            <a:r>
              <a:rPr lang="en-US" sz="1400" b="1"/>
              <a:t>Latent / Static Knowledge</a:t>
            </a:r>
          </a:p>
          <a:p>
            <a:pPr algn="ctr"/>
            <a:r>
              <a:rPr lang="en-US" sz="1400"/>
              <a:t>of Roofing Systems</a:t>
            </a:r>
          </a:p>
          <a:p>
            <a:endParaRPr lang="en-US" sz="1400"/>
          </a:p>
        </p:txBody>
      </p:sp>
      <p:sp>
        <p:nvSpPr>
          <p:cNvPr id="47" name="Oval 46">
            <a:extLst>
              <a:ext uri="{FF2B5EF4-FFF2-40B4-BE49-F238E27FC236}">
                <a16:creationId xmlns:a16="http://schemas.microsoft.com/office/drawing/2014/main" id="{4701EE73-1B63-4447-8B01-BEC2E6A24FF3}"/>
              </a:ext>
            </a:extLst>
          </p:cNvPr>
          <p:cNvSpPr/>
          <p:nvPr/>
        </p:nvSpPr>
        <p:spPr>
          <a:xfrm>
            <a:off x="4091725" y="2012046"/>
            <a:ext cx="1623907" cy="162390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8" name="TextBox 47">
            <a:extLst>
              <a:ext uri="{FF2B5EF4-FFF2-40B4-BE49-F238E27FC236}">
                <a16:creationId xmlns:a16="http://schemas.microsoft.com/office/drawing/2014/main" id="{803E5304-EA88-448E-846B-CFCCECAF6CBE}"/>
              </a:ext>
            </a:extLst>
          </p:cNvPr>
          <p:cNvSpPr txBox="1"/>
          <p:nvPr/>
        </p:nvSpPr>
        <p:spPr>
          <a:xfrm>
            <a:off x="4091725" y="2250958"/>
            <a:ext cx="1623907" cy="1384995"/>
          </a:xfrm>
          <a:prstGeom prst="rect">
            <a:avLst/>
          </a:prstGeom>
          <a:noFill/>
        </p:spPr>
        <p:txBody>
          <a:bodyPr wrap="square" rtlCol="0">
            <a:spAutoFit/>
          </a:bodyPr>
          <a:lstStyle/>
          <a:p>
            <a:pPr algn="ctr"/>
            <a:r>
              <a:rPr lang="en-US" sz="1400" b="1"/>
              <a:t>Interpret and Adapt knowledge </a:t>
            </a:r>
            <a:r>
              <a:rPr lang="en-US" sz="1400"/>
              <a:t>to implementation context</a:t>
            </a:r>
          </a:p>
          <a:p>
            <a:endParaRPr lang="en-US" sz="1400"/>
          </a:p>
        </p:txBody>
      </p:sp>
      <p:sp>
        <p:nvSpPr>
          <p:cNvPr id="49" name="Oval 48">
            <a:extLst>
              <a:ext uri="{FF2B5EF4-FFF2-40B4-BE49-F238E27FC236}">
                <a16:creationId xmlns:a16="http://schemas.microsoft.com/office/drawing/2014/main" id="{2D0C88D8-5F96-476B-92D8-9EAD7A39B725}"/>
              </a:ext>
            </a:extLst>
          </p:cNvPr>
          <p:cNvSpPr/>
          <p:nvPr/>
        </p:nvSpPr>
        <p:spPr>
          <a:xfrm>
            <a:off x="6152280" y="1949220"/>
            <a:ext cx="1623907" cy="162390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0" name="TextBox 49">
            <a:extLst>
              <a:ext uri="{FF2B5EF4-FFF2-40B4-BE49-F238E27FC236}">
                <a16:creationId xmlns:a16="http://schemas.microsoft.com/office/drawing/2014/main" id="{169992A0-DF9A-4050-B755-9EB066EC683A}"/>
              </a:ext>
            </a:extLst>
          </p:cNvPr>
          <p:cNvSpPr txBox="1"/>
          <p:nvPr/>
        </p:nvSpPr>
        <p:spPr>
          <a:xfrm>
            <a:off x="6152280" y="2233222"/>
            <a:ext cx="1623907" cy="1384995"/>
          </a:xfrm>
          <a:prstGeom prst="rect">
            <a:avLst/>
          </a:prstGeom>
          <a:noFill/>
        </p:spPr>
        <p:txBody>
          <a:bodyPr wrap="square" rtlCol="0">
            <a:spAutoFit/>
          </a:bodyPr>
          <a:lstStyle/>
          <a:p>
            <a:pPr algn="ctr"/>
            <a:r>
              <a:rPr lang="en-US" sz="1400" b="1"/>
              <a:t>Actively Transfer Knowledge</a:t>
            </a:r>
            <a:r>
              <a:rPr lang="en-US" sz="1400"/>
              <a:t> to implementation teams through DQO</a:t>
            </a:r>
          </a:p>
          <a:p>
            <a:endParaRPr lang="en-US" sz="1400"/>
          </a:p>
        </p:txBody>
      </p:sp>
      <p:sp>
        <p:nvSpPr>
          <p:cNvPr id="51" name="Oval 50">
            <a:extLst>
              <a:ext uri="{FF2B5EF4-FFF2-40B4-BE49-F238E27FC236}">
                <a16:creationId xmlns:a16="http://schemas.microsoft.com/office/drawing/2014/main" id="{A9DA963F-2747-4F84-A42C-F8D0F65FDEB3}"/>
              </a:ext>
            </a:extLst>
          </p:cNvPr>
          <p:cNvSpPr/>
          <p:nvPr/>
        </p:nvSpPr>
        <p:spPr>
          <a:xfrm>
            <a:off x="8197127" y="1994310"/>
            <a:ext cx="1623907" cy="162390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2" name="TextBox 51">
            <a:extLst>
              <a:ext uri="{FF2B5EF4-FFF2-40B4-BE49-F238E27FC236}">
                <a16:creationId xmlns:a16="http://schemas.microsoft.com/office/drawing/2014/main" id="{FBC6386C-849D-4F47-9892-F612FEB6FF01}"/>
              </a:ext>
            </a:extLst>
          </p:cNvPr>
          <p:cNvSpPr txBox="1"/>
          <p:nvPr/>
        </p:nvSpPr>
        <p:spPr>
          <a:xfrm>
            <a:off x="8197127" y="2278312"/>
            <a:ext cx="1623907" cy="1384995"/>
          </a:xfrm>
          <a:prstGeom prst="rect">
            <a:avLst/>
          </a:prstGeom>
          <a:noFill/>
        </p:spPr>
        <p:txBody>
          <a:bodyPr wrap="square" rtlCol="0">
            <a:spAutoFit/>
          </a:bodyPr>
          <a:lstStyle/>
          <a:p>
            <a:pPr algn="ctr"/>
            <a:r>
              <a:rPr lang="en-US" sz="1400" b="1"/>
              <a:t>Apply knowledge </a:t>
            </a:r>
            <a:r>
              <a:rPr lang="en-US" sz="1400"/>
              <a:t>to identify risks and recommended actions</a:t>
            </a:r>
          </a:p>
          <a:p>
            <a:endParaRPr lang="en-US" sz="1400"/>
          </a:p>
        </p:txBody>
      </p:sp>
      <p:sp>
        <p:nvSpPr>
          <p:cNvPr id="53" name="Oval 52">
            <a:extLst>
              <a:ext uri="{FF2B5EF4-FFF2-40B4-BE49-F238E27FC236}">
                <a16:creationId xmlns:a16="http://schemas.microsoft.com/office/drawing/2014/main" id="{D4151A79-52F6-4D85-93F5-3F92AA1BF29D}"/>
              </a:ext>
            </a:extLst>
          </p:cNvPr>
          <p:cNvSpPr/>
          <p:nvPr/>
        </p:nvSpPr>
        <p:spPr>
          <a:xfrm>
            <a:off x="10208319" y="2012046"/>
            <a:ext cx="1623907" cy="1623907"/>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TextBox 53">
            <a:extLst>
              <a:ext uri="{FF2B5EF4-FFF2-40B4-BE49-F238E27FC236}">
                <a16:creationId xmlns:a16="http://schemas.microsoft.com/office/drawing/2014/main" id="{6174BAEE-08E9-40A0-A4B6-6E28202B3F46}"/>
              </a:ext>
            </a:extLst>
          </p:cNvPr>
          <p:cNvSpPr txBox="1"/>
          <p:nvPr/>
        </p:nvSpPr>
        <p:spPr>
          <a:xfrm>
            <a:off x="10208319" y="2296048"/>
            <a:ext cx="1623907" cy="1384995"/>
          </a:xfrm>
          <a:prstGeom prst="rect">
            <a:avLst/>
          </a:prstGeom>
          <a:noFill/>
        </p:spPr>
        <p:txBody>
          <a:bodyPr wrap="square" rtlCol="0">
            <a:spAutoFit/>
          </a:bodyPr>
          <a:lstStyle/>
          <a:p>
            <a:pPr algn="ctr"/>
            <a:r>
              <a:rPr lang="en-US" sz="1400"/>
              <a:t>Collect Feedback, lessons learnt and </a:t>
            </a:r>
            <a:r>
              <a:rPr lang="en-US" sz="1400" b="1"/>
              <a:t>Refine Knowledge</a:t>
            </a:r>
            <a:endParaRPr lang="en-US" sz="1400"/>
          </a:p>
          <a:p>
            <a:endParaRPr lang="en-US" sz="1400"/>
          </a:p>
        </p:txBody>
      </p:sp>
      <p:sp>
        <p:nvSpPr>
          <p:cNvPr id="4" name="Rectangle 3">
            <a:extLst>
              <a:ext uri="{FF2B5EF4-FFF2-40B4-BE49-F238E27FC236}">
                <a16:creationId xmlns:a16="http://schemas.microsoft.com/office/drawing/2014/main" id="{9E3730D2-6912-464C-8736-07F974166E1D}"/>
              </a:ext>
            </a:extLst>
          </p:cNvPr>
          <p:cNvSpPr/>
          <p:nvPr/>
        </p:nvSpPr>
        <p:spPr>
          <a:xfrm>
            <a:off x="1505045" y="4291955"/>
            <a:ext cx="9294470" cy="861774"/>
          </a:xfrm>
          <a:prstGeom prst="rect">
            <a:avLst/>
          </a:prstGeom>
        </p:spPr>
        <p:txBody>
          <a:bodyPr wrap="square">
            <a:spAutoFit/>
          </a:bodyPr>
          <a:lstStyle/>
          <a:p>
            <a:pPr algn="ctr"/>
            <a:r>
              <a:rPr lang="en-US" sz="1600" i="1">
                <a:solidFill>
                  <a:srgbClr val="0070C0"/>
                </a:solidFill>
              </a:rPr>
              <a:t>Design Knowledge becomes dynamic, not when it is known, but when it is </a:t>
            </a:r>
            <a:r>
              <a:rPr lang="en-US" sz="1600" i="1" err="1">
                <a:solidFill>
                  <a:srgbClr val="0070C0"/>
                </a:solidFill>
              </a:rPr>
              <a:t>mobilised</a:t>
            </a:r>
            <a:r>
              <a:rPr lang="en-US" sz="1600" i="1">
                <a:solidFill>
                  <a:srgbClr val="0070C0"/>
                </a:solidFill>
              </a:rPr>
              <a:t> into Design Quality Oversight actions that yield improved design outcomes in healthcare facilities</a:t>
            </a:r>
            <a:r>
              <a:rPr lang="en-US" i="1">
                <a:solidFill>
                  <a:srgbClr val="0070C0"/>
                </a:solidFill>
              </a:rPr>
              <a:t>.</a:t>
            </a:r>
          </a:p>
        </p:txBody>
      </p:sp>
    </p:spTree>
    <p:extLst>
      <p:ext uri="{BB962C8B-B14F-4D97-AF65-F5344CB8AC3E}">
        <p14:creationId xmlns:p14="http://schemas.microsoft.com/office/powerpoint/2010/main" val="3221731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6368D4E-6465-6EEC-70D6-56F5E7EE7E33}"/>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EEE15C54-94D3-B9DA-57FF-3990FD4F3E98}"/>
              </a:ext>
            </a:extLst>
          </p:cNvPr>
          <p:cNvSpPr>
            <a:spLocks noGrp="1"/>
          </p:cNvSpPr>
          <p:nvPr>
            <p:ph type="title"/>
          </p:nvPr>
        </p:nvSpPr>
        <p:spPr>
          <a:xfrm>
            <a:off x="284913" y="200527"/>
            <a:ext cx="11462940" cy="559256"/>
          </a:xfrm>
        </p:spPr>
        <p:txBody>
          <a:bodyPr/>
          <a:lstStyle/>
          <a:p>
            <a:r>
              <a:rPr lang="en-ZA"/>
              <a:t>Khayelitsha Hospital</a:t>
            </a:r>
          </a:p>
        </p:txBody>
      </p:sp>
      <p:sp>
        <p:nvSpPr>
          <p:cNvPr id="4" name="Text Placeholder 6">
            <a:extLst>
              <a:ext uri="{FF2B5EF4-FFF2-40B4-BE49-F238E27FC236}">
                <a16:creationId xmlns:a16="http://schemas.microsoft.com/office/drawing/2014/main" id="{C127ACC9-0D1B-5B14-73DB-7B2C1ABB7A45}"/>
              </a:ext>
            </a:extLst>
          </p:cNvPr>
          <p:cNvSpPr txBox="1">
            <a:spLocks/>
          </p:cNvSpPr>
          <p:nvPr/>
        </p:nvSpPr>
        <p:spPr>
          <a:xfrm>
            <a:off x="914584" y="915479"/>
            <a:ext cx="442753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FINDINGS</a:t>
            </a:r>
          </a:p>
          <a:p>
            <a:endParaRPr lang="en-ZA" sz="800"/>
          </a:p>
          <a:p>
            <a:r>
              <a:rPr lang="en-ZA"/>
              <a:t>2. Corrosion to roof sheeting</a:t>
            </a:r>
          </a:p>
          <a:p>
            <a:endParaRPr lang="en-ZA" sz="800"/>
          </a:p>
          <a:p>
            <a:pPr marL="180000" lvl="2" indent="0">
              <a:lnSpc>
                <a:spcPct val="140000"/>
              </a:lnSpc>
              <a:buNone/>
            </a:pPr>
            <a:r>
              <a:rPr lang="en-ZA"/>
              <a:t>Underside of roof sheeting:</a:t>
            </a:r>
          </a:p>
          <a:p>
            <a:pPr lvl="2">
              <a:lnSpc>
                <a:spcPct val="160000"/>
              </a:lnSpc>
            </a:pPr>
            <a:r>
              <a:rPr lang="en-ZA"/>
              <a:t>Advanced </a:t>
            </a:r>
            <a:r>
              <a:rPr lang="en-ZA" b="1"/>
              <a:t>material degradation</a:t>
            </a:r>
          </a:p>
          <a:p>
            <a:pPr lvl="2">
              <a:lnSpc>
                <a:spcPct val="160000"/>
              </a:lnSpc>
            </a:pPr>
            <a:r>
              <a:rPr lang="en-ZA"/>
              <a:t>Visible </a:t>
            </a:r>
            <a:r>
              <a:rPr lang="en-ZA" b="1"/>
              <a:t>surface rusting</a:t>
            </a:r>
          </a:p>
          <a:p>
            <a:pPr lvl="2">
              <a:lnSpc>
                <a:spcPct val="160000"/>
              </a:lnSpc>
            </a:pPr>
            <a:r>
              <a:rPr lang="en-ZA" b="1"/>
              <a:t>Flaking of the protective coating </a:t>
            </a:r>
            <a:r>
              <a:rPr lang="en-ZA"/>
              <a:t>Globalcoat finish </a:t>
            </a:r>
          </a:p>
          <a:p>
            <a:pPr lvl="2">
              <a:lnSpc>
                <a:spcPct val="160000"/>
              </a:lnSpc>
            </a:pPr>
            <a:r>
              <a:rPr lang="en-ZA"/>
              <a:t>Signs of </a:t>
            </a:r>
            <a:r>
              <a:rPr lang="en-ZA" b="1"/>
              <a:t>base metal perforation, rust staining and pitting </a:t>
            </a:r>
            <a:r>
              <a:rPr lang="en-ZA"/>
              <a:t>of the steel base</a:t>
            </a:r>
          </a:p>
          <a:p>
            <a:pPr lvl="2">
              <a:lnSpc>
                <a:spcPct val="160000"/>
              </a:lnSpc>
            </a:pPr>
            <a:r>
              <a:rPr lang="en-ZA"/>
              <a:t>Localised </a:t>
            </a:r>
            <a:r>
              <a:rPr lang="en-ZA" b="1"/>
              <a:t>perforation and material failure at insulation contact points</a:t>
            </a:r>
          </a:p>
        </p:txBody>
      </p:sp>
      <p:sp>
        <p:nvSpPr>
          <p:cNvPr id="6" name="TextBox 5">
            <a:extLst>
              <a:ext uri="{FF2B5EF4-FFF2-40B4-BE49-F238E27FC236}">
                <a16:creationId xmlns:a16="http://schemas.microsoft.com/office/drawing/2014/main" id="{CAF7CC85-6497-431F-AAF6-22D26A75C8E3}"/>
              </a:ext>
            </a:extLst>
          </p:cNvPr>
          <p:cNvSpPr txBox="1"/>
          <p:nvPr/>
        </p:nvSpPr>
        <p:spPr>
          <a:xfrm>
            <a:off x="9423363" y="2174295"/>
            <a:ext cx="2390493" cy="1015663"/>
          </a:xfrm>
          <a:prstGeom prst="rect">
            <a:avLst/>
          </a:prstGeom>
          <a:noFill/>
        </p:spPr>
        <p:txBody>
          <a:bodyPr wrap="square" rtlCol="0">
            <a:spAutoFit/>
          </a:bodyPr>
          <a:lstStyle/>
          <a:p>
            <a:pPr algn="ctr"/>
            <a:r>
              <a:rPr lang="en-US" sz="1200" i="1"/>
              <a:t>Corrosion to roof sheets to passage, due to suspected on-site cutting of sheets and exposed underside of sheeting to coastal air</a:t>
            </a:r>
            <a:endParaRPr lang="en-ZA" sz="1200" i="1"/>
          </a:p>
        </p:txBody>
      </p:sp>
      <p:sp>
        <p:nvSpPr>
          <p:cNvPr id="8" name="TextBox 7">
            <a:extLst>
              <a:ext uri="{FF2B5EF4-FFF2-40B4-BE49-F238E27FC236}">
                <a16:creationId xmlns:a16="http://schemas.microsoft.com/office/drawing/2014/main" id="{61063304-3D55-E0E0-8026-2674999B91D0}"/>
              </a:ext>
            </a:extLst>
          </p:cNvPr>
          <p:cNvSpPr txBox="1"/>
          <p:nvPr/>
        </p:nvSpPr>
        <p:spPr>
          <a:xfrm>
            <a:off x="9423363" y="5115129"/>
            <a:ext cx="2494988" cy="1200329"/>
          </a:xfrm>
          <a:prstGeom prst="rect">
            <a:avLst/>
          </a:prstGeom>
          <a:noFill/>
        </p:spPr>
        <p:txBody>
          <a:bodyPr wrap="square" rtlCol="0">
            <a:spAutoFit/>
          </a:bodyPr>
          <a:lstStyle/>
          <a:p>
            <a:pPr algn="ctr"/>
            <a:r>
              <a:rPr lang="en-US" sz="1200" i="1"/>
              <a:t>Close-up of corrosion to sheeting edge, manufacturer advised that exposed sheeting should be washed down regularly to prevent further deterioration.</a:t>
            </a:r>
            <a:endParaRPr lang="en-ZA" sz="1200" i="1"/>
          </a:p>
        </p:txBody>
      </p:sp>
      <p:pic>
        <p:nvPicPr>
          <p:cNvPr id="10" name="Picture 9">
            <a:extLst>
              <a:ext uri="{FF2B5EF4-FFF2-40B4-BE49-F238E27FC236}">
                <a16:creationId xmlns:a16="http://schemas.microsoft.com/office/drawing/2014/main" id="{C3450F00-8FE1-783E-ED67-99A038BE635E}"/>
              </a:ext>
            </a:extLst>
          </p:cNvPr>
          <p:cNvPicPr>
            <a:picLocks noChangeAspect="1"/>
          </p:cNvPicPr>
          <p:nvPr/>
        </p:nvPicPr>
        <p:blipFill>
          <a:blip r:embed="rId5" cstate="print">
            <a:extLst>
              <a:ext uri="{28A0092B-C50C-407E-A947-70E740481C1C}">
                <a14:useLocalDpi xmlns:a14="http://schemas.microsoft.com/office/drawing/2010/main" val="0"/>
              </a:ext>
            </a:extLst>
          </a:blip>
          <a:srcRect l="19774" t="15447" b="6705"/>
          <a:stretch>
            <a:fillRect/>
          </a:stretch>
        </p:blipFill>
        <p:spPr bwMode="auto">
          <a:xfrm>
            <a:off x="5759973" y="1255186"/>
            <a:ext cx="3663390" cy="2669217"/>
          </a:xfrm>
          <a:prstGeom prst="rect">
            <a:avLst/>
          </a:prstGeom>
          <a:noFill/>
          <a:ln>
            <a:noFill/>
          </a:ln>
        </p:spPr>
      </p:pic>
      <p:pic>
        <p:nvPicPr>
          <p:cNvPr id="11" name="Picture 10" descr="A close-up of a roof&#10;&#10;AI-generated content may be incorrect.">
            <a:extLst>
              <a:ext uri="{FF2B5EF4-FFF2-40B4-BE49-F238E27FC236}">
                <a16:creationId xmlns:a16="http://schemas.microsoft.com/office/drawing/2014/main" id="{1F342B39-11B8-E2D5-5F47-EC37DFD62BD3}"/>
              </a:ext>
            </a:extLst>
          </p:cNvPr>
          <p:cNvPicPr>
            <a:picLocks noChangeAspect="1"/>
          </p:cNvPicPr>
          <p:nvPr/>
        </p:nvPicPr>
        <p:blipFill>
          <a:blip r:embed="rId6" cstate="print">
            <a:extLst>
              <a:ext uri="{28A0092B-C50C-407E-A947-70E740481C1C}">
                <a14:useLocalDpi xmlns:a14="http://schemas.microsoft.com/office/drawing/2010/main" val="0"/>
              </a:ext>
            </a:extLst>
          </a:blip>
          <a:srcRect b="22168"/>
          <a:stretch>
            <a:fillRect/>
          </a:stretch>
        </p:blipFill>
        <p:spPr>
          <a:xfrm>
            <a:off x="5759973" y="4419806"/>
            <a:ext cx="3663390" cy="2140268"/>
          </a:xfrm>
          <a:prstGeom prst="rect">
            <a:avLst/>
          </a:prstGeom>
        </p:spPr>
      </p:pic>
      <p:pic>
        <p:nvPicPr>
          <p:cNvPr id="14" name="Picture 13">
            <a:extLst>
              <a:ext uri="{FF2B5EF4-FFF2-40B4-BE49-F238E27FC236}">
                <a16:creationId xmlns:a16="http://schemas.microsoft.com/office/drawing/2014/main" id="{E3407F14-5C08-07E0-F500-7E7182030113}"/>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55562433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973B39C-CC16-8DC4-BE2F-5231940718A3}"/>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4B29122A-142E-B049-B5F8-92BF4996031B}"/>
              </a:ext>
            </a:extLst>
          </p:cNvPr>
          <p:cNvSpPr>
            <a:spLocks noGrp="1"/>
          </p:cNvSpPr>
          <p:nvPr>
            <p:ph type="title"/>
          </p:nvPr>
        </p:nvSpPr>
        <p:spPr>
          <a:xfrm>
            <a:off x="284913" y="200527"/>
            <a:ext cx="11462940" cy="559256"/>
          </a:xfrm>
        </p:spPr>
        <p:txBody>
          <a:bodyPr/>
          <a:lstStyle/>
          <a:p>
            <a:r>
              <a:rPr lang="en-ZA"/>
              <a:t>Khayelitsha Hospital</a:t>
            </a:r>
          </a:p>
        </p:txBody>
      </p:sp>
      <p:sp>
        <p:nvSpPr>
          <p:cNvPr id="4" name="Text Placeholder 6">
            <a:extLst>
              <a:ext uri="{FF2B5EF4-FFF2-40B4-BE49-F238E27FC236}">
                <a16:creationId xmlns:a16="http://schemas.microsoft.com/office/drawing/2014/main" id="{5A2A8AD0-16B0-56FC-0600-AF555409D1C2}"/>
              </a:ext>
            </a:extLst>
          </p:cNvPr>
          <p:cNvSpPr txBox="1">
            <a:spLocks/>
          </p:cNvSpPr>
          <p:nvPr/>
        </p:nvSpPr>
        <p:spPr>
          <a:xfrm>
            <a:off x="914584" y="915479"/>
            <a:ext cx="52200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2. Corrosion to roof sheeting</a:t>
            </a:r>
          </a:p>
          <a:p>
            <a:endParaRPr lang="en-ZA" sz="600"/>
          </a:p>
          <a:p>
            <a:pPr lvl="2">
              <a:lnSpc>
                <a:spcPct val="120000"/>
              </a:lnSpc>
            </a:pPr>
            <a:r>
              <a:rPr lang="en-ZA"/>
              <a:t>Presence of fibreglass </a:t>
            </a:r>
            <a:r>
              <a:rPr lang="en-ZA" b="1"/>
              <a:t>insulation</a:t>
            </a:r>
            <a:r>
              <a:rPr lang="en-ZA"/>
              <a:t> (</a:t>
            </a:r>
            <a:r>
              <a:rPr lang="en-ZA" err="1"/>
              <a:t>Factorylite</a:t>
            </a:r>
            <a:r>
              <a:rPr lang="en-ZA"/>
              <a:t>) </a:t>
            </a:r>
            <a:r>
              <a:rPr lang="en-ZA" b="1"/>
              <a:t>directly abutting sheeting</a:t>
            </a:r>
          </a:p>
          <a:p>
            <a:pPr lvl="2">
              <a:lnSpc>
                <a:spcPct val="120000"/>
              </a:lnSpc>
            </a:pPr>
            <a:r>
              <a:rPr lang="en-ZA"/>
              <a:t>Evidence of </a:t>
            </a:r>
            <a:r>
              <a:rPr lang="en-ZA" b="1"/>
              <a:t>trapped moisture and debris </a:t>
            </a:r>
            <a:r>
              <a:rPr lang="en-ZA" b="1" err="1"/>
              <a:t>buildup</a:t>
            </a:r>
            <a:endParaRPr lang="en-ZA"/>
          </a:p>
          <a:p>
            <a:pPr lvl="2">
              <a:lnSpc>
                <a:spcPct val="140000"/>
              </a:lnSpc>
            </a:pPr>
            <a:r>
              <a:rPr lang="en-ZA"/>
              <a:t>Direct Contact with Insulation: </a:t>
            </a:r>
            <a:r>
              <a:rPr lang="en-ZA" b="1" err="1"/>
              <a:t>Factorylite</a:t>
            </a:r>
            <a:r>
              <a:rPr lang="en-ZA" b="1"/>
              <a:t> fibreglass insulation absorbed water; </a:t>
            </a:r>
            <a:r>
              <a:rPr lang="en-ZA"/>
              <a:t>trapped moisture accelerates </a:t>
            </a:r>
            <a:r>
              <a:rPr lang="en-ZA" b="1"/>
              <a:t>moulding</a:t>
            </a:r>
            <a:r>
              <a:rPr lang="en-ZA"/>
              <a:t>, breakdown of </a:t>
            </a:r>
            <a:r>
              <a:rPr lang="en-ZA" b="1"/>
              <a:t>protective coating </a:t>
            </a:r>
            <a:r>
              <a:rPr lang="en-ZA"/>
              <a:t>and </a:t>
            </a:r>
            <a:r>
              <a:rPr lang="en-ZA" b="1"/>
              <a:t>corrosion</a:t>
            </a:r>
            <a:endParaRPr lang="en-ZA"/>
          </a:p>
          <a:p>
            <a:pPr lvl="2">
              <a:lnSpc>
                <a:spcPct val="140000"/>
              </a:lnSpc>
            </a:pPr>
            <a:r>
              <a:rPr lang="en-ZA" b="1"/>
              <a:t>Lack of vapour barrier or underlay</a:t>
            </a:r>
            <a:r>
              <a:rPr lang="en-ZA"/>
              <a:t>: No separation between insulation and sheeting was observed, allowing condensation to collect and remain in contact with the underside of the sheeting. (subcontractor confirmed installation included an underlay.)</a:t>
            </a:r>
          </a:p>
          <a:p>
            <a:pPr lvl="2">
              <a:lnSpc>
                <a:spcPct val="140000"/>
              </a:lnSpc>
            </a:pPr>
            <a:endParaRPr lang="en-ZA"/>
          </a:p>
        </p:txBody>
      </p:sp>
      <p:sp>
        <p:nvSpPr>
          <p:cNvPr id="5" name="Text Placeholder 6">
            <a:extLst>
              <a:ext uri="{FF2B5EF4-FFF2-40B4-BE49-F238E27FC236}">
                <a16:creationId xmlns:a16="http://schemas.microsoft.com/office/drawing/2014/main" id="{118CCB2B-EEBC-145C-C88B-56BCE72AC704}"/>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6" name="TextBox 5">
            <a:extLst>
              <a:ext uri="{FF2B5EF4-FFF2-40B4-BE49-F238E27FC236}">
                <a16:creationId xmlns:a16="http://schemas.microsoft.com/office/drawing/2014/main" id="{EF3B42F2-F471-4964-9985-3A6F9B63BFF5}"/>
              </a:ext>
            </a:extLst>
          </p:cNvPr>
          <p:cNvSpPr txBox="1"/>
          <p:nvPr/>
        </p:nvSpPr>
        <p:spPr>
          <a:xfrm>
            <a:off x="10024831" y="5019040"/>
            <a:ext cx="1556149" cy="461665"/>
          </a:xfrm>
          <a:prstGeom prst="rect">
            <a:avLst/>
          </a:prstGeom>
          <a:noFill/>
        </p:spPr>
        <p:txBody>
          <a:bodyPr wrap="square" rtlCol="0">
            <a:spAutoFit/>
          </a:bodyPr>
          <a:lstStyle/>
          <a:p>
            <a:pPr algn="ctr"/>
            <a:r>
              <a:rPr lang="en-US" sz="1200" i="1"/>
              <a:t>Water damage to roof insulation</a:t>
            </a:r>
            <a:endParaRPr lang="en-ZA" sz="1200" i="1"/>
          </a:p>
        </p:txBody>
      </p:sp>
      <p:pic>
        <p:nvPicPr>
          <p:cNvPr id="13" name="Picture 12">
            <a:extLst>
              <a:ext uri="{FF2B5EF4-FFF2-40B4-BE49-F238E27FC236}">
                <a16:creationId xmlns:a16="http://schemas.microsoft.com/office/drawing/2014/main" id="{9FFF8672-0466-DA2E-29FD-A19DA152831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4888" y="3967879"/>
            <a:ext cx="3670650" cy="2749868"/>
          </a:xfrm>
          <a:prstGeom prst="rect">
            <a:avLst/>
          </a:prstGeom>
          <a:noFill/>
          <a:ln>
            <a:noFill/>
          </a:ln>
        </p:spPr>
      </p:pic>
      <p:pic>
        <p:nvPicPr>
          <p:cNvPr id="11" name="Picture 10">
            <a:extLst>
              <a:ext uri="{FF2B5EF4-FFF2-40B4-BE49-F238E27FC236}">
                <a16:creationId xmlns:a16="http://schemas.microsoft.com/office/drawing/2014/main" id="{0A43ACCD-0AF7-F35C-48A1-F30A5ACCB5C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6741" y="1035344"/>
            <a:ext cx="3664059" cy="2746717"/>
          </a:xfrm>
          <a:prstGeom prst="rect">
            <a:avLst/>
          </a:prstGeom>
          <a:noFill/>
          <a:ln>
            <a:noFill/>
          </a:ln>
        </p:spPr>
      </p:pic>
      <p:sp>
        <p:nvSpPr>
          <p:cNvPr id="12" name="TextBox 11">
            <a:extLst>
              <a:ext uri="{FF2B5EF4-FFF2-40B4-BE49-F238E27FC236}">
                <a16:creationId xmlns:a16="http://schemas.microsoft.com/office/drawing/2014/main" id="{50170063-A1A4-C2F5-AF59-4A6F78E79051}"/>
              </a:ext>
            </a:extLst>
          </p:cNvPr>
          <p:cNvSpPr txBox="1"/>
          <p:nvPr/>
        </p:nvSpPr>
        <p:spPr>
          <a:xfrm>
            <a:off x="10015538" y="1896992"/>
            <a:ext cx="1970485" cy="646331"/>
          </a:xfrm>
          <a:prstGeom prst="rect">
            <a:avLst/>
          </a:prstGeom>
          <a:noFill/>
        </p:spPr>
        <p:txBody>
          <a:bodyPr wrap="square" rtlCol="0">
            <a:spAutoFit/>
          </a:bodyPr>
          <a:lstStyle/>
          <a:p>
            <a:pPr algn="ctr"/>
            <a:r>
              <a:rPr lang="en-US" sz="1200" i="1"/>
              <a:t>Water ingress causing </a:t>
            </a:r>
            <a:r>
              <a:rPr lang="en-US" sz="1200" i="1" err="1"/>
              <a:t>moulding</a:t>
            </a:r>
            <a:r>
              <a:rPr lang="en-US" sz="1200" i="1"/>
              <a:t> of roof insulation</a:t>
            </a:r>
            <a:endParaRPr lang="en-ZA" sz="1200" i="1"/>
          </a:p>
        </p:txBody>
      </p:sp>
      <p:pic>
        <p:nvPicPr>
          <p:cNvPr id="14" name="Picture 13">
            <a:extLst>
              <a:ext uri="{FF2B5EF4-FFF2-40B4-BE49-F238E27FC236}">
                <a16:creationId xmlns:a16="http://schemas.microsoft.com/office/drawing/2014/main" id="{6B5A7593-F540-8F6E-F9FE-E8DDAA69D95C}"/>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822807783"/>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520084F6-C9C3-2FEE-0044-893E2B703341}"/>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BE679B16-4003-9487-5EC4-CB349206290E}"/>
              </a:ext>
            </a:extLst>
          </p:cNvPr>
          <p:cNvSpPr>
            <a:spLocks noGrp="1"/>
          </p:cNvSpPr>
          <p:nvPr>
            <p:ph type="title"/>
          </p:nvPr>
        </p:nvSpPr>
        <p:spPr>
          <a:xfrm>
            <a:off x="284913" y="200527"/>
            <a:ext cx="11462940" cy="559256"/>
          </a:xfrm>
        </p:spPr>
        <p:txBody>
          <a:bodyPr/>
          <a:lstStyle/>
          <a:p>
            <a:r>
              <a:rPr lang="en-ZA"/>
              <a:t>Khayelitsha Hospital</a:t>
            </a:r>
          </a:p>
        </p:txBody>
      </p:sp>
      <p:sp>
        <p:nvSpPr>
          <p:cNvPr id="4" name="Text Placeholder 6">
            <a:extLst>
              <a:ext uri="{FF2B5EF4-FFF2-40B4-BE49-F238E27FC236}">
                <a16:creationId xmlns:a16="http://schemas.microsoft.com/office/drawing/2014/main" id="{812FCDAB-3252-4C84-3C14-E887F8EF81C4}"/>
              </a:ext>
            </a:extLst>
          </p:cNvPr>
          <p:cNvSpPr txBox="1">
            <a:spLocks/>
          </p:cNvSpPr>
          <p:nvPr/>
        </p:nvSpPr>
        <p:spPr>
          <a:xfrm>
            <a:off x="914584" y="914924"/>
            <a:ext cx="54740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2. Corrosion to roof sheeting</a:t>
            </a:r>
          </a:p>
          <a:p>
            <a:endParaRPr lang="en-ZA" sz="600"/>
          </a:p>
          <a:p>
            <a:pPr lvl="2">
              <a:lnSpc>
                <a:spcPct val="135000"/>
              </a:lnSpc>
            </a:pPr>
            <a:r>
              <a:rPr lang="en-ZA" b="1"/>
              <a:t>Poor Ventilation</a:t>
            </a:r>
            <a:r>
              <a:rPr lang="en-ZA"/>
              <a:t>: Limited airflow beneath the roof plane has likely exacerbated moisture retention.</a:t>
            </a:r>
          </a:p>
          <a:p>
            <a:pPr lvl="2">
              <a:lnSpc>
                <a:spcPct val="135000"/>
              </a:lnSpc>
            </a:pPr>
            <a:r>
              <a:rPr lang="en-ZA" b="1"/>
              <a:t>Coating Breakdown</a:t>
            </a:r>
            <a:r>
              <a:rPr lang="en-ZA"/>
              <a:t>: Globalcoat corrosion protection failed under moisture exposure, possibly due to improper installation handling (cut edges, scratches).</a:t>
            </a:r>
          </a:p>
          <a:p>
            <a:pPr lvl="2">
              <a:lnSpc>
                <a:spcPct val="135000"/>
              </a:lnSpc>
            </a:pPr>
            <a:r>
              <a:rPr lang="en-ZA" b="1" err="1"/>
              <a:t>Polyclosure</a:t>
            </a:r>
            <a:r>
              <a:rPr lang="en-ZA" b="1"/>
              <a:t> strip failure </a:t>
            </a:r>
            <a:r>
              <a:rPr lang="en-ZA"/>
              <a:t>causing wind-driven rain being pushed underneath flashing</a:t>
            </a:r>
          </a:p>
          <a:p>
            <a:pPr lvl="2">
              <a:lnSpc>
                <a:spcPct val="135000"/>
              </a:lnSpc>
            </a:pPr>
            <a:r>
              <a:rPr lang="en-ZA"/>
              <a:t>Environmental Factors: </a:t>
            </a:r>
            <a:r>
              <a:rPr lang="en-ZA" b="1"/>
              <a:t>Coastal humidity and airborne contaminants </a:t>
            </a:r>
            <a:r>
              <a:rPr lang="en-ZA"/>
              <a:t>may have accelerated failure.</a:t>
            </a:r>
          </a:p>
          <a:p>
            <a:pPr lvl="2">
              <a:lnSpc>
                <a:spcPct val="135000"/>
              </a:lnSpc>
            </a:pPr>
            <a:r>
              <a:rPr lang="en-ZA"/>
              <a:t>The extent of the corrosion </a:t>
            </a:r>
            <a:r>
              <a:rPr lang="en-ZA" b="1"/>
              <a:t>appears to be localised but significant</a:t>
            </a:r>
            <a:r>
              <a:rPr lang="en-ZA"/>
              <a:t>; further deterioration is expected.</a:t>
            </a:r>
          </a:p>
        </p:txBody>
      </p:sp>
      <p:sp>
        <p:nvSpPr>
          <p:cNvPr id="5" name="Text Placeholder 6">
            <a:extLst>
              <a:ext uri="{FF2B5EF4-FFF2-40B4-BE49-F238E27FC236}">
                <a16:creationId xmlns:a16="http://schemas.microsoft.com/office/drawing/2014/main" id="{CA07F34C-4A1F-E125-6734-8958269F37EA}"/>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pic>
        <p:nvPicPr>
          <p:cNvPr id="9" name="Picture 8">
            <a:extLst>
              <a:ext uri="{FF2B5EF4-FFF2-40B4-BE49-F238E27FC236}">
                <a16:creationId xmlns:a16="http://schemas.microsoft.com/office/drawing/2014/main" id="{DAFAF436-DA48-F964-EF5F-6F572BDABF4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95147" y="1584035"/>
            <a:ext cx="5052706" cy="3784316"/>
          </a:xfrm>
          <a:prstGeom prst="rect">
            <a:avLst/>
          </a:prstGeom>
          <a:noFill/>
          <a:ln>
            <a:noFill/>
          </a:ln>
        </p:spPr>
      </p:pic>
      <p:sp>
        <p:nvSpPr>
          <p:cNvPr id="10" name="TextBox 9">
            <a:extLst>
              <a:ext uri="{FF2B5EF4-FFF2-40B4-BE49-F238E27FC236}">
                <a16:creationId xmlns:a16="http://schemas.microsoft.com/office/drawing/2014/main" id="{7A78437C-32D9-F5C8-754E-D2CD5EE01A47}"/>
              </a:ext>
            </a:extLst>
          </p:cNvPr>
          <p:cNvSpPr txBox="1"/>
          <p:nvPr/>
        </p:nvSpPr>
        <p:spPr>
          <a:xfrm>
            <a:off x="7179318" y="5351902"/>
            <a:ext cx="4291322" cy="646331"/>
          </a:xfrm>
          <a:prstGeom prst="rect">
            <a:avLst/>
          </a:prstGeom>
          <a:noFill/>
        </p:spPr>
        <p:txBody>
          <a:bodyPr wrap="square" rtlCol="0">
            <a:spAutoFit/>
          </a:bodyPr>
          <a:lstStyle/>
          <a:p>
            <a:pPr algn="ctr"/>
            <a:r>
              <a:rPr lang="en-US" sz="1200" i="1"/>
              <a:t>Close-up of underside of sheeting and severe corrosion causing openings in flashing detail that promotes water ingress</a:t>
            </a:r>
            <a:endParaRPr lang="en-ZA" sz="1200" i="1"/>
          </a:p>
        </p:txBody>
      </p:sp>
      <p:pic>
        <p:nvPicPr>
          <p:cNvPr id="11" name="Picture 10">
            <a:extLst>
              <a:ext uri="{FF2B5EF4-FFF2-40B4-BE49-F238E27FC236}">
                <a16:creationId xmlns:a16="http://schemas.microsoft.com/office/drawing/2014/main" id="{8410AEB0-D076-5E19-2A09-20E052A9076E}"/>
              </a:ext>
            </a:extLst>
          </p:cNvPr>
          <p:cNvPicPr>
            <a:picLocks noChangeAspect="1"/>
          </p:cNvPicPr>
          <p:nvPr/>
        </p:nvPicPr>
        <p:blipFill>
          <a:blip r:embed="rId6"/>
          <a:stretch>
            <a:fillRect/>
          </a:stretch>
        </p:blipFill>
        <p:spPr>
          <a:xfrm>
            <a:off x="165087" y="1089278"/>
            <a:ext cx="749497" cy="851282"/>
          </a:xfrm>
          <a:prstGeom prst="rect">
            <a:avLst/>
          </a:prstGeom>
        </p:spPr>
      </p:pic>
    </p:spTree>
    <p:extLst>
      <p:ext uri="{BB962C8B-B14F-4D97-AF65-F5344CB8AC3E}">
        <p14:creationId xmlns:p14="http://schemas.microsoft.com/office/powerpoint/2010/main" val="319524764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5EF34E5-BD94-49F6-E99B-91C04570D922}"/>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D92398B7-F294-84F4-934B-B9DE71670B6B}"/>
              </a:ext>
            </a:extLst>
          </p:cNvPr>
          <p:cNvSpPr>
            <a:spLocks noGrp="1"/>
          </p:cNvSpPr>
          <p:nvPr>
            <p:ph type="title"/>
          </p:nvPr>
        </p:nvSpPr>
        <p:spPr>
          <a:xfrm>
            <a:off x="284913" y="200527"/>
            <a:ext cx="11462940" cy="559256"/>
          </a:xfrm>
        </p:spPr>
        <p:txBody>
          <a:bodyPr/>
          <a:lstStyle/>
          <a:p>
            <a:r>
              <a:rPr lang="en-ZA"/>
              <a:t>Khayelitsha Hospital</a:t>
            </a:r>
          </a:p>
        </p:txBody>
      </p:sp>
      <p:sp>
        <p:nvSpPr>
          <p:cNvPr id="4" name="Text Placeholder 6">
            <a:extLst>
              <a:ext uri="{FF2B5EF4-FFF2-40B4-BE49-F238E27FC236}">
                <a16:creationId xmlns:a16="http://schemas.microsoft.com/office/drawing/2014/main" id="{C9661CC6-6DFF-54CA-7B77-9A22C9632BDB}"/>
              </a:ext>
            </a:extLst>
          </p:cNvPr>
          <p:cNvSpPr txBox="1">
            <a:spLocks/>
          </p:cNvSpPr>
          <p:nvPr/>
        </p:nvSpPr>
        <p:spPr>
          <a:xfrm>
            <a:off x="1048704" y="976439"/>
            <a:ext cx="561625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3. Leaks to Ward Areas</a:t>
            </a:r>
          </a:p>
          <a:p>
            <a:endParaRPr lang="en-ZA" sz="600"/>
          </a:p>
          <a:p>
            <a:pPr lvl="2">
              <a:lnSpc>
                <a:spcPct val="140000"/>
              </a:lnSpc>
            </a:pPr>
            <a:endParaRPr lang="en-US" b="1"/>
          </a:p>
        </p:txBody>
      </p:sp>
      <p:sp>
        <p:nvSpPr>
          <p:cNvPr id="5" name="Text Placeholder 6">
            <a:extLst>
              <a:ext uri="{FF2B5EF4-FFF2-40B4-BE49-F238E27FC236}">
                <a16:creationId xmlns:a16="http://schemas.microsoft.com/office/drawing/2014/main" id="{EB8B4254-733A-2C70-B00C-21A8F62ACACC}"/>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10" name="TextBox 9">
            <a:extLst>
              <a:ext uri="{FF2B5EF4-FFF2-40B4-BE49-F238E27FC236}">
                <a16:creationId xmlns:a16="http://schemas.microsoft.com/office/drawing/2014/main" id="{0AC66C26-6A12-BEE8-1468-3A3593FF37C5}"/>
              </a:ext>
            </a:extLst>
          </p:cNvPr>
          <p:cNvSpPr txBox="1"/>
          <p:nvPr/>
        </p:nvSpPr>
        <p:spPr>
          <a:xfrm>
            <a:off x="4645345" y="6321828"/>
            <a:ext cx="2974655" cy="276999"/>
          </a:xfrm>
          <a:prstGeom prst="rect">
            <a:avLst/>
          </a:prstGeom>
          <a:noFill/>
        </p:spPr>
        <p:txBody>
          <a:bodyPr wrap="square" rtlCol="0">
            <a:spAutoFit/>
          </a:bodyPr>
          <a:lstStyle/>
          <a:p>
            <a:pPr algn="ctr"/>
            <a:r>
              <a:rPr lang="en-US" sz="1200" i="1"/>
              <a:t>Plan Second Floor Wards</a:t>
            </a:r>
            <a:endParaRPr lang="en-ZA" sz="1200" i="1"/>
          </a:p>
        </p:txBody>
      </p:sp>
      <p:pic>
        <p:nvPicPr>
          <p:cNvPr id="3" name="Picture 2">
            <a:extLst>
              <a:ext uri="{FF2B5EF4-FFF2-40B4-BE49-F238E27FC236}">
                <a16:creationId xmlns:a16="http://schemas.microsoft.com/office/drawing/2014/main" id="{3EE9E304-7B28-7EBE-DB60-14ECA21DE128}"/>
              </a:ext>
            </a:extLst>
          </p:cNvPr>
          <p:cNvPicPr>
            <a:picLocks noChangeAspect="1"/>
          </p:cNvPicPr>
          <p:nvPr/>
        </p:nvPicPr>
        <p:blipFill>
          <a:blip r:embed="rId5"/>
          <a:stretch>
            <a:fillRect/>
          </a:stretch>
        </p:blipFill>
        <p:spPr>
          <a:xfrm>
            <a:off x="2103989" y="1944936"/>
            <a:ext cx="8021949" cy="4242504"/>
          </a:xfrm>
          <a:prstGeom prst="rect">
            <a:avLst/>
          </a:prstGeom>
        </p:spPr>
      </p:pic>
      <p:pic>
        <p:nvPicPr>
          <p:cNvPr id="6" name="Picture 5">
            <a:extLst>
              <a:ext uri="{FF2B5EF4-FFF2-40B4-BE49-F238E27FC236}">
                <a16:creationId xmlns:a16="http://schemas.microsoft.com/office/drawing/2014/main" id="{81404125-6C25-C791-4EBA-8414A497837F}"/>
              </a:ext>
            </a:extLst>
          </p:cNvPr>
          <p:cNvPicPr>
            <a:picLocks noChangeAspect="1"/>
          </p:cNvPicPr>
          <p:nvPr/>
        </p:nvPicPr>
        <p:blipFill>
          <a:blip r:embed="rId6"/>
          <a:stretch>
            <a:fillRect/>
          </a:stretch>
        </p:blipFill>
        <p:spPr>
          <a:xfrm>
            <a:off x="9507187" y="5762572"/>
            <a:ext cx="618751" cy="559256"/>
          </a:xfrm>
          <a:prstGeom prst="rect">
            <a:avLst/>
          </a:prstGeom>
        </p:spPr>
      </p:pic>
      <p:pic>
        <p:nvPicPr>
          <p:cNvPr id="7" name="Picture 6">
            <a:extLst>
              <a:ext uri="{FF2B5EF4-FFF2-40B4-BE49-F238E27FC236}">
                <a16:creationId xmlns:a16="http://schemas.microsoft.com/office/drawing/2014/main" id="{93D44149-CD2B-E563-A9C1-82C8014FD4C7}"/>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2834019251"/>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CAE2FF7A-94D1-4CAC-288B-3F064F98C32E}"/>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A8D5BA27-B4A0-7731-BDD3-6AD96DCD4117}"/>
              </a:ext>
            </a:extLst>
          </p:cNvPr>
          <p:cNvSpPr>
            <a:spLocks noGrp="1"/>
          </p:cNvSpPr>
          <p:nvPr>
            <p:ph type="title"/>
          </p:nvPr>
        </p:nvSpPr>
        <p:spPr>
          <a:xfrm>
            <a:off x="284913" y="200527"/>
            <a:ext cx="11462940" cy="559256"/>
          </a:xfrm>
        </p:spPr>
        <p:txBody>
          <a:bodyPr/>
          <a:lstStyle/>
          <a:p>
            <a:r>
              <a:rPr lang="en-ZA"/>
              <a:t>Khayelitsha Hospital</a:t>
            </a:r>
          </a:p>
        </p:txBody>
      </p:sp>
      <p:sp>
        <p:nvSpPr>
          <p:cNvPr id="5" name="Text Placeholder 6">
            <a:extLst>
              <a:ext uri="{FF2B5EF4-FFF2-40B4-BE49-F238E27FC236}">
                <a16:creationId xmlns:a16="http://schemas.microsoft.com/office/drawing/2014/main" id="{101B2265-C770-648E-C466-25523C08D5E5}"/>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10" name="TextBox 9">
            <a:extLst>
              <a:ext uri="{FF2B5EF4-FFF2-40B4-BE49-F238E27FC236}">
                <a16:creationId xmlns:a16="http://schemas.microsoft.com/office/drawing/2014/main" id="{0DD915D0-8CDD-5658-96C1-F0524712B61D}"/>
              </a:ext>
            </a:extLst>
          </p:cNvPr>
          <p:cNvSpPr txBox="1"/>
          <p:nvPr/>
        </p:nvSpPr>
        <p:spPr>
          <a:xfrm>
            <a:off x="9998630" y="2372219"/>
            <a:ext cx="2108980" cy="461665"/>
          </a:xfrm>
          <a:prstGeom prst="rect">
            <a:avLst/>
          </a:prstGeom>
          <a:noFill/>
        </p:spPr>
        <p:txBody>
          <a:bodyPr wrap="square" rtlCol="0">
            <a:spAutoFit/>
          </a:bodyPr>
          <a:lstStyle/>
          <a:p>
            <a:pPr algn="ctr"/>
            <a:r>
              <a:rPr lang="en-US" sz="1200" i="1"/>
              <a:t>Ceiling damage to 6-bed ward</a:t>
            </a:r>
            <a:endParaRPr lang="en-ZA" sz="1200" i="1"/>
          </a:p>
        </p:txBody>
      </p:sp>
      <p:pic>
        <p:nvPicPr>
          <p:cNvPr id="2" name="Picture 1">
            <a:extLst>
              <a:ext uri="{FF2B5EF4-FFF2-40B4-BE49-F238E27FC236}">
                <a16:creationId xmlns:a16="http://schemas.microsoft.com/office/drawing/2014/main" id="{307999A5-E6B0-ACD0-7AB8-E48E6D415A7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0673" y="1352359"/>
            <a:ext cx="3147957" cy="2363116"/>
          </a:xfrm>
          <a:prstGeom prst="rect">
            <a:avLst/>
          </a:prstGeom>
        </p:spPr>
      </p:pic>
      <p:pic>
        <p:nvPicPr>
          <p:cNvPr id="3" name="Picture 2">
            <a:extLst>
              <a:ext uri="{FF2B5EF4-FFF2-40B4-BE49-F238E27FC236}">
                <a16:creationId xmlns:a16="http://schemas.microsoft.com/office/drawing/2014/main" id="{D82A9276-CEB0-EC15-A47A-92851A96D258}"/>
              </a:ext>
            </a:extLst>
          </p:cNvPr>
          <p:cNvPicPr>
            <a:picLocks noChangeAspect="1"/>
          </p:cNvPicPr>
          <p:nvPr/>
        </p:nvPicPr>
        <p:blipFill>
          <a:blip r:embed="rId6"/>
          <a:stretch>
            <a:fillRect/>
          </a:stretch>
        </p:blipFill>
        <p:spPr>
          <a:xfrm>
            <a:off x="6850674" y="4024116"/>
            <a:ext cx="3187406" cy="2468950"/>
          </a:xfrm>
          <a:prstGeom prst="rect">
            <a:avLst/>
          </a:prstGeom>
        </p:spPr>
      </p:pic>
      <p:sp>
        <p:nvSpPr>
          <p:cNvPr id="6" name="TextBox 5">
            <a:extLst>
              <a:ext uri="{FF2B5EF4-FFF2-40B4-BE49-F238E27FC236}">
                <a16:creationId xmlns:a16="http://schemas.microsoft.com/office/drawing/2014/main" id="{36ED1411-1686-E5E8-F090-F85BE87810A8}"/>
              </a:ext>
            </a:extLst>
          </p:cNvPr>
          <p:cNvSpPr txBox="1"/>
          <p:nvPr/>
        </p:nvSpPr>
        <p:spPr>
          <a:xfrm>
            <a:off x="9998630" y="5136675"/>
            <a:ext cx="2108980" cy="461665"/>
          </a:xfrm>
          <a:prstGeom prst="rect">
            <a:avLst/>
          </a:prstGeom>
          <a:noFill/>
        </p:spPr>
        <p:txBody>
          <a:bodyPr wrap="square" rtlCol="0">
            <a:spAutoFit/>
          </a:bodyPr>
          <a:lstStyle/>
          <a:p>
            <a:pPr algn="ctr"/>
            <a:r>
              <a:rPr lang="en-US" sz="1200" i="1"/>
              <a:t>Typical Parapet Detail for Khayelitsha hospital</a:t>
            </a:r>
            <a:endParaRPr lang="en-ZA" sz="1200" i="1"/>
          </a:p>
        </p:txBody>
      </p:sp>
      <p:sp>
        <p:nvSpPr>
          <p:cNvPr id="7" name="Text Placeholder 6">
            <a:extLst>
              <a:ext uri="{FF2B5EF4-FFF2-40B4-BE49-F238E27FC236}">
                <a16:creationId xmlns:a16="http://schemas.microsoft.com/office/drawing/2014/main" id="{A6821EE4-70CC-B2AE-9464-BF68AB5261E1}"/>
              </a:ext>
            </a:extLst>
          </p:cNvPr>
          <p:cNvSpPr txBox="1">
            <a:spLocks/>
          </p:cNvSpPr>
          <p:nvPr/>
        </p:nvSpPr>
        <p:spPr>
          <a:xfrm>
            <a:off x="997904" y="1089278"/>
            <a:ext cx="509809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3. Leaks to Ward Areas</a:t>
            </a:r>
          </a:p>
          <a:p>
            <a:endParaRPr lang="en-ZA" sz="600"/>
          </a:p>
          <a:p>
            <a:pPr lvl="2">
              <a:lnSpc>
                <a:spcPct val="140000"/>
              </a:lnSpc>
            </a:pPr>
            <a:r>
              <a:rPr lang="en-US" b="1"/>
              <a:t>Damage to ceiling tiles: </a:t>
            </a:r>
            <a:r>
              <a:rPr lang="en-US"/>
              <a:t>6-bed patient wards at the southeast corner of the Paediatric and Medical 2 wards.  </a:t>
            </a:r>
          </a:p>
          <a:p>
            <a:pPr lvl="2">
              <a:lnSpc>
                <a:spcPct val="140000"/>
              </a:lnSpc>
            </a:pPr>
            <a:r>
              <a:rPr lang="en-US"/>
              <a:t>Position of leaks aligns with </a:t>
            </a:r>
            <a:r>
              <a:rPr lang="en-US" b="1"/>
              <a:t>parapet wall </a:t>
            </a:r>
            <a:r>
              <a:rPr lang="en-US"/>
              <a:t>that could contribute to the leak </a:t>
            </a:r>
          </a:p>
          <a:p>
            <a:pPr lvl="2">
              <a:lnSpc>
                <a:spcPct val="140000"/>
              </a:lnSpc>
            </a:pPr>
            <a:r>
              <a:rPr lang="en-US"/>
              <a:t>Query if parapet wall constructed as per the intended typical detail </a:t>
            </a:r>
          </a:p>
          <a:p>
            <a:pPr lvl="2">
              <a:lnSpc>
                <a:spcPct val="140000"/>
              </a:lnSpc>
            </a:pPr>
            <a:r>
              <a:rPr lang="en-US"/>
              <a:t>Possible cavity wall blocked</a:t>
            </a:r>
          </a:p>
          <a:p>
            <a:pPr lvl="2">
              <a:lnSpc>
                <a:spcPct val="140000"/>
              </a:lnSpc>
            </a:pPr>
            <a:r>
              <a:rPr lang="en-US"/>
              <a:t>Possible </a:t>
            </a:r>
            <a:r>
              <a:rPr lang="en-US" b="1"/>
              <a:t>flashing and counter flashing damage</a:t>
            </a:r>
            <a:r>
              <a:rPr lang="en-US"/>
              <a:t>, potential replacement of flashings to be considered </a:t>
            </a:r>
          </a:p>
          <a:p>
            <a:pPr lvl="2">
              <a:lnSpc>
                <a:spcPct val="140000"/>
              </a:lnSpc>
            </a:pPr>
            <a:r>
              <a:rPr lang="en-US" b="1"/>
              <a:t>Missing gutters </a:t>
            </a:r>
            <a:r>
              <a:rPr lang="en-US"/>
              <a:t>along the northeastern facades</a:t>
            </a:r>
            <a:endParaRPr lang="en-US" b="1"/>
          </a:p>
        </p:txBody>
      </p:sp>
      <p:pic>
        <p:nvPicPr>
          <p:cNvPr id="8" name="Picture 7">
            <a:extLst>
              <a:ext uri="{FF2B5EF4-FFF2-40B4-BE49-F238E27FC236}">
                <a16:creationId xmlns:a16="http://schemas.microsoft.com/office/drawing/2014/main" id="{1450E05B-EC7F-7A68-7F3A-775637E99167}"/>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380181730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7A5E2951-7166-EFDB-209A-A3BB8F584203}"/>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A37AAC0D-3DFC-26B7-D31C-5FD5B8746A8D}"/>
              </a:ext>
            </a:extLst>
          </p:cNvPr>
          <p:cNvSpPr>
            <a:spLocks noGrp="1"/>
          </p:cNvSpPr>
          <p:nvPr>
            <p:ph type="title"/>
          </p:nvPr>
        </p:nvSpPr>
        <p:spPr>
          <a:xfrm>
            <a:off x="284913" y="200527"/>
            <a:ext cx="11462940" cy="559256"/>
          </a:xfrm>
        </p:spPr>
        <p:txBody>
          <a:bodyPr/>
          <a:lstStyle/>
          <a:p>
            <a:r>
              <a:rPr lang="en-ZA"/>
              <a:t>Khayelitsha Hospital</a:t>
            </a:r>
          </a:p>
        </p:txBody>
      </p:sp>
      <p:sp>
        <p:nvSpPr>
          <p:cNvPr id="5" name="Text Placeholder 6">
            <a:extLst>
              <a:ext uri="{FF2B5EF4-FFF2-40B4-BE49-F238E27FC236}">
                <a16:creationId xmlns:a16="http://schemas.microsoft.com/office/drawing/2014/main" id="{996A2C2E-565D-D1A4-BC0A-DF2173CFF327}"/>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10" name="TextBox 9">
            <a:extLst>
              <a:ext uri="{FF2B5EF4-FFF2-40B4-BE49-F238E27FC236}">
                <a16:creationId xmlns:a16="http://schemas.microsoft.com/office/drawing/2014/main" id="{F7A5B463-8C44-88B9-1EDA-3DA72EDBA0B6}"/>
              </a:ext>
            </a:extLst>
          </p:cNvPr>
          <p:cNvSpPr txBox="1"/>
          <p:nvPr/>
        </p:nvSpPr>
        <p:spPr>
          <a:xfrm>
            <a:off x="9998630" y="2372219"/>
            <a:ext cx="2108980" cy="276999"/>
          </a:xfrm>
          <a:prstGeom prst="rect">
            <a:avLst/>
          </a:prstGeom>
          <a:noFill/>
        </p:spPr>
        <p:txBody>
          <a:bodyPr wrap="square" rtlCol="0">
            <a:spAutoFit/>
          </a:bodyPr>
          <a:lstStyle/>
          <a:p>
            <a:pPr algn="ctr"/>
            <a:r>
              <a:rPr lang="en-US" sz="1200" i="1"/>
              <a:t>Parapet Wall</a:t>
            </a:r>
            <a:endParaRPr lang="en-ZA" sz="1200" i="1"/>
          </a:p>
        </p:txBody>
      </p:sp>
      <p:sp>
        <p:nvSpPr>
          <p:cNvPr id="6" name="TextBox 5">
            <a:extLst>
              <a:ext uri="{FF2B5EF4-FFF2-40B4-BE49-F238E27FC236}">
                <a16:creationId xmlns:a16="http://schemas.microsoft.com/office/drawing/2014/main" id="{697801AA-AFE3-0A11-1217-31AAD724E513}"/>
              </a:ext>
            </a:extLst>
          </p:cNvPr>
          <p:cNvSpPr txBox="1"/>
          <p:nvPr/>
        </p:nvSpPr>
        <p:spPr>
          <a:xfrm>
            <a:off x="9998630" y="5136675"/>
            <a:ext cx="2108980" cy="461665"/>
          </a:xfrm>
          <a:prstGeom prst="rect">
            <a:avLst/>
          </a:prstGeom>
          <a:noFill/>
        </p:spPr>
        <p:txBody>
          <a:bodyPr wrap="square" rtlCol="0">
            <a:spAutoFit/>
          </a:bodyPr>
          <a:lstStyle/>
          <a:p>
            <a:pPr algn="ctr"/>
            <a:r>
              <a:rPr lang="en-US" sz="1200" i="1"/>
              <a:t>Roof Void and parapet wall</a:t>
            </a:r>
            <a:endParaRPr lang="en-ZA" sz="1200" i="1"/>
          </a:p>
        </p:txBody>
      </p:sp>
      <p:pic>
        <p:nvPicPr>
          <p:cNvPr id="7" name="Picture 6">
            <a:extLst>
              <a:ext uri="{FF2B5EF4-FFF2-40B4-BE49-F238E27FC236}">
                <a16:creationId xmlns:a16="http://schemas.microsoft.com/office/drawing/2014/main" id="{9D4014D9-440B-E4DA-BD8A-B61533E43D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1153" y="4014630"/>
            <a:ext cx="3147478" cy="2363116"/>
          </a:xfrm>
          <a:prstGeom prst="rect">
            <a:avLst/>
          </a:prstGeom>
        </p:spPr>
      </p:pic>
      <p:grpSp>
        <p:nvGrpSpPr>
          <p:cNvPr id="11" name="Group 10">
            <a:extLst>
              <a:ext uri="{FF2B5EF4-FFF2-40B4-BE49-F238E27FC236}">
                <a16:creationId xmlns:a16="http://schemas.microsoft.com/office/drawing/2014/main" id="{E199C3A7-72CC-B4AE-16CE-6F30BEFCB883}"/>
              </a:ext>
            </a:extLst>
          </p:cNvPr>
          <p:cNvGrpSpPr/>
          <p:nvPr/>
        </p:nvGrpSpPr>
        <p:grpSpPr>
          <a:xfrm>
            <a:off x="6850674" y="1352359"/>
            <a:ext cx="3147478" cy="4565556"/>
            <a:chOff x="6850674" y="1349691"/>
            <a:chExt cx="3147478" cy="4565556"/>
          </a:xfrm>
        </p:grpSpPr>
        <p:pic>
          <p:nvPicPr>
            <p:cNvPr id="8" name="Picture 7">
              <a:extLst>
                <a:ext uri="{FF2B5EF4-FFF2-40B4-BE49-F238E27FC236}">
                  <a16:creationId xmlns:a16="http://schemas.microsoft.com/office/drawing/2014/main" id="{3EF4EC40-54F3-7589-0269-E860AFFC80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0674" y="1349691"/>
              <a:ext cx="3147478" cy="2368651"/>
            </a:xfrm>
            <a:prstGeom prst="rect">
              <a:avLst/>
            </a:prstGeom>
          </p:spPr>
        </p:pic>
        <p:sp>
          <p:nvSpPr>
            <p:cNvPr id="9" name="Oval 8">
              <a:extLst>
                <a:ext uri="{FF2B5EF4-FFF2-40B4-BE49-F238E27FC236}">
                  <a16:creationId xmlns:a16="http://schemas.microsoft.com/office/drawing/2014/main" id="{E031C054-CCB3-3ED5-37E4-836BA6670285}"/>
                </a:ext>
              </a:extLst>
            </p:cNvPr>
            <p:cNvSpPr/>
            <p:nvPr/>
          </p:nvSpPr>
          <p:spPr>
            <a:xfrm>
              <a:off x="7316288" y="4666646"/>
              <a:ext cx="1461952" cy="12486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err="1"/>
            </a:p>
          </p:txBody>
        </p:sp>
      </p:grpSp>
      <p:sp>
        <p:nvSpPr>
          <p:cNvPr id="12" name="Oval 11">
            <a:extLst>
              <a:ext uri="{FF2B5EF4-FFF2-40B4-BE49-F238E27FC236}">
                <a16:creationId xmlns:a16="http://schemas.microsoft.com/office/drawing/2014/main" id="{4E57C3DB-2724-70C2-C441-BDAC41CC2211}"/>
              </a:ext>
            </a:extLst>
          </p:cNvPr>
          <p:cNvSpPr/>
          <p:nvPr/>
        </p:nvSpPr>
        <p:spPr>
          <a:xfrm>
            <a:off x="7894320" y="2038210"/>
            <a:ext cx="883920" cy="6680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200" err="1"/>
          </a:p>
        </p:txBody>
      </p:sp>
      <p:sp>
        <p:nvSpPr>
          <p:cNvPr id="13" name="Text Placeholder 6">
            <a:extLst>
              <a:ext uri="{FF2B5EF4-FFF2-40B4-BE49-F238E27FC236}">
                <a16:creationId xmlns:a16="http://schemas.microsoft.com/office/drawing/2014/main" id="{E920EF9E-0F92-1C76-EFCA-B35B38683997}"/>
              </a:ext>
            </a:extLst>
          </p:cNvPr>
          <p:cNvSpPr txBox="1">
            <a:spLocks/>
          </p:cNvSpPr>
          <p:nvPr/>
        </p:nvSpPr>
        <p:spPr>
          <a:xfrm>
            <a:off x="868658" y="1088199"/>
            <a:ext cx="4848110"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3. Leaks to Ward Areas</a:t>
            </a:r>
          </a:p>
          <a:p>
            <a:endParaRPr lang="en-ZA" sz="600"/>
          </a:p>
          <a:p>
            <a:pPr lvl="2">
              <a:lnSpc>
                <a:spcPct val="140000"/>
              </a:lnSpc>
            </a:pPr>
            <a:r>
              <a:rPr lang="en-US"/>
              <a:t>External wall cracks previously reported could contribute to the leak  </a:t>
            </a:r>
          </a:p>
          <a:p>
            <a:pPr lvl="2">
              <a:lnSpc>
                <a:spcPct val="140000"/>
              </a:lnSpc>
            </a:pPr>
            <a:r>
              <a:rPr lang="en-US"/>
              <a:t>Roof sheeting could be corroding in this area, contributing to water ingress through the roof sheeting/flashing</a:t>
            </a:r>
          </a:p>
          <a:p>
            <a:pPr lvl="2">
              <a:lnSpc>
                <a:spcPct val="140000"/>
              </a:lnSpc>
            </a:pPr>
            <a:r>
              <a:rPr lang="en-US"/>
              <a:t>Further investigations required to accurately determine the cause of the leaks in this area </a:t>
            </a:r>
          </a:p>
        </p:txBody>
      </p:sp>
      <p:pic>
        <p:nvPicPr>
          <p:cNvPr id="14" name="Picture 13">
            <a:extLst>
              <a:ext uri="{FF2B5EF4-FFF2-40B4-BE49-F238E27FC236}">
                <a16:creationId xmlns:a16="http://schemas.microsoft.com/office/drawing/2014/main" id="{6DD8D52D-94A3-D9D9-B79D-54AE61960105}"/>
              </a:ext>
            </a:extLst>
          </p:cNvPr>
          <p:cNvPicPr>
            <a:picLocks noChangeAspect="1"/>
          </p:cNvPicPr>
          <p:nvPr/>
        </p:nvPicPr>
        <p:blipFill>
          <a:blip r:embed="rId7"/>
          <a:stretch>
            <a:fillRect/>
          </a:stretch>
        </p:blipFill>
        <p:spPr>
          <a:xfrm>
            <a:off x="165087" y="1089278"/>
            <a:ext cx="749497" cy="851282"/>
          </a:xfrm>
          <a:prstGeom prst="rect">
            <a:avLst/>
          </a:prstGeom>
        </p:spPr>
      </p:pic>
    </p:spTree>
    <p:extLst>
      <p:ext uri="{BB962C8B-B14F-4D97-AF65-F5344CB8AC3E}">
        <p14:creationId xmlns:p14="http://schemas.microsoft.com/office/powerpoint/2010/main" val="2940605433"/>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9DB0F570-D599-E208-93AF-FBCEBAEC2303}"/>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D1D1669F-4D0F-8F99-B059-7429D2849EF5}"/>
              </a:ext>
            </a:extLst>
          </p:cNvPr>
          <p:cNvSpPr>
            <a:spLocks noGrp="1"/>
          </p:cNvSpPr>
          <p:nvPr>
            <p:ph type="title"/>
          </p:nvPr>
        </p:nvSpPr>
        <p:spPr>
          <a:xfrm>
            <a:off x="284913" y="200527"/>
            <a:ext cx="11462940" cy="559256"/>
          </a:xfrm>
        </p:spPr>
        <p:txBody>
          <a:bodyPr/>
          <a:lstStyle/>
          <a:p>
            <a:r>
              <a:rPr lang="en-ZA"/>
              <a:t>Khayelitsha Hospital</a:t>
            </a:r>
          </a:p>
        </p:txBody>
      </p:sp>
      <p:sp>
        <p:nvSpPr>
          <p:cNvPr id="5" name="Text Placeholder 6">
            <a:extLst>
              <a:ext uri="{FF2B5EF4-FFF2-40B4-BE49-F238E27FC236}">
                <a16:creationId xmlns:a16="http://schemas.microsoft.com/office/drawing/2014/main" id="{35394FC3-D378-5593-EE1E-DC50E9577739}"/>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10" name="TextBox 9">
            <a:extLst>
              <a:ext uri="{FF2B5EF4-FFF2-40B4-BE49-F238E27FC236}">
                <a16:creationId xmlns:a16="http://schemas.microsoft.com/office/drawing/2014/main" id="{6B150A10-A22D-A3E3-B028-96DC358060C6}"/>
              </a:ext>
            </a:extLst>
          </p:cNvPr>
          <p:cNvSpPr txBox="1"/>
          <p:nvPr/>
        </p:nvSpPr>
        <p:spPr>
          <a:xfrm>
            <a:off x="5266417" y="3637343"/>
            <a:ext cx="3789585" cy="276999"/>
          </a:xfrm>
          <a:prstGeom prst="rect">
            <a:avLst/>
          </a:prstGeom>
          <a:noFill/>
        </p:spPr>
        <p:txBody>
          <a:bodyPr wrap="square" rtlCol="0">
            <a:spAutoFit/>
          </a:bodyPr>
          <a:lstStyle>
            <a:defPPr>
              <a:defRPr lang="en-US"/>
            </a:defPPr>
            <a:lvl1pPr algn="ctr">
              <a:defRPr sz="1200" i="1"/>
            </a:lvl1pPr>
          </a:lstStyle>
          <a:p>
            <a:r>
              <a:rPr lang="en-US"/>
              <a:t>Bird waste on top surfaces of roofs</a:t>
            </a:r>
            <a:endParaRPr lang="en-ZA"/>
          </a:p>
        </p:txBody>
      </p:sp>
      <p:sp>
        <p:nvSpPr>
          <p:cNvPr id="6" name="TextBox 5">
            <a:extLst>
              <a:ext uri="{FF2B5EF4-FFF2-40B4-BE49-F238E27FC236}">
                <a16:creationId xmlns:a16="http://schemas.microsoft.com/office/drawing/2014/main" id="{CD2F6469-502E-36DB-EEBD-263CDBC306C1}"/>
              </a:ext>
            </a:extLst>
          </p:cNvPr>
          <p:cNvSpPr txBox="1"/>
          <p:nvPr/>
        </p:nvSpPr>
        <p:spPr>
          <a:xfrm>
            <a:off x="5341326" y="6497894"/>
            <a:ext cx="3609633" cy="461665"/>
          </a:xfrm>
          <a:prstGeom prst="rect">
            <a:avLst/>
          </a:prstGeom>
          <a:noFill/>
        </p:spPr>
        <p:txBody>
          <a:bodyPr wrap="square" rtlCol="0">
            <a:spAutoFit/>
          </a:bodyPr>
          <a:lstStyle/>
          <a:p>
            <a:pPr algn="ctr"/>
            <a:r>
              <a:rPr lang="en-US" sz="1200" i="1"/>
              <a:t>Large volumes of bird waste within roof void/service area</a:t>
            </a:r>
            <a:endParaRPr lang="en-ZA" sz="1200" i="1"/>
          </a:p>
        </p:txBody>
      </p:sp>
      <p:sp>
        <p:nvSpPr>
          <p:cNvPr id="13" name="Text Placeholder 6">
            <a:extLst>
              <a:ext uri="{FF2B5EF4-FFF2-40B4-BE49-F238E27FC236}">
                <a16:creationId xmlns:a16="http://schemas.microsoft.com/office/drawing/2014/main" id="{58261C4B-703F-1911-3A20-FA7437F68CF6}"/>
              </a:ext>
            </a:extLst>
          </p:cNvPr>
          <p:cNvSpPr txBox="1">
            <a:spLocks/>
          </p:cNvSpPr>
          <p:nvPr/>
        </p:nvSpPr>
        <p:spPr>
          <a:xfrm>
            <a:off x="929619" y="1088199"/>
            <a:ext cx="4595124"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4. Presence of birds</a:t>
            </a:r>
          </a:p>
          <a:p>
            <a:endParaRPr lang="en-ZA" sz="600"/>
          </a:p>
          <a:p>
            <a:pPr lvl="2">
              <a:lnSpc>
                <a:spcPct val="140000"/>
              </a:lnSpc>
            </a:pPr>
            <a:r>
              <a:rPr lang="en-ZA" b="1"/>
              <a:t>Birds inhabit </a:t>
            </a:r>
            <a:r>
              <a:rPr lang="en-ZA"/>
              <a:t>both the upper roof surfaces as well as the internal roof voids.</a:t>
            </a:r>
          </a:p>
          <a:p>
            <a:pPr lvl="2">
              <a:lnSpc>
                <a:spcPct val="140000"/>
              </a:lnSpc>
            </a:pPr>
            <a:r>
              <a:rPr lang="en-ZA" b="1"/>
              <a:t>Bird droppings</a:t>
            </a:r>
            <a:r>
              <a:rPr lang="en-ZA"/>
              <a:t>, which are </a:t>
            </a:r>
            <a:r>
              <a:rPr lang="en-ZA" b="1"/>
              <a:t>corrosive</a:t>
            </a:r>
            <a:r>
              <a:rPr lang="en-ZA"/>
              <a:t>, were observed in significant quantities both externally and internally.</a:t>
            </a:r>
          </a:p>
          <a:p>
            <a:pPr lvl="2">
              <a:lnSpc>
                <a:spcPct val="140000"/>
              </a:lnSpc>
            </a:pPr>
            <a:r>
              <a:rPr lang="en-ZA"/>
              <a:t>Gaps within the roof coverings are visible, providing a </a:t>
            </a:r>
            <a:r>
              <a:rPr lang="en-ZA" b="1"/>
              <a:t>clear space for birds </a:t>
            </a:r>
            <a:r>
              <a:rPr lang="en-ZA"/>
              <a:t>to ingress into the roof void.</a:t>
            </a:r>
          </a:p>
          <a:p>
            <a:pPr lvl="2">
              <a:lnSpc>
                <a:spcPct val="140000"/>
              </a:lnSpc>
            </a:pPr>
            <a:r>
              <a:rPr lang="en-ZA"/>
              <a:t>The volume of bird waste which is visible both above and below the roofs gives an indication of a </a:t>
            </a:r>
            <a:r>
              <a:rPr lang="en-ZA" b="1"/>
              <a:t>lack of maintenance/cleaning </a:t>
            </a:r>
            <a:r>
              <a:rPr lang="en-ZA"/>
              <a:t>within these areas.</a:t>
            </a:r>
          </a:p>
        </p:txBody>
      </p:sp>
      <p:pic>
        <p:nvPicPr>
          <p:cNvPr id="4" name="Picture 3" descr="A metal grate in a brick wall&#10;&#10;AI-generated content may be incorrect.">
            <a:extLst>
              <a:ext uri="{FF2B5EF4-FFF2-40B4-BE49-F238E27FC236}">
                <a16:creationId xmlns:a16="http://schemas.microsoft.com/office/drawing/2014/main" id="{855A83E8-2709-3D49-4964-DABEA3020E3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24926" y="3917296"/>
            <a:ext cx="3147478" cy="2580598"/>
          </a:xfrm>
          <a:prstGeom prst="rect">
            <a:avLst/>
          </a:prstGeom>
        </p:spPr>
      </p:pic>
      <p:pic>
        <p:nvPicPr>
          <p:cNvPr id="14" name="Picture 13" descr="A concrete slab next to a building&#10;&#10;AI-generated content may be incorrect.">
            <a:extLst>
              <a:ext uri="{FF2B5EF4-FFF2-40B4-BE49-F238E27FC236}">
                <a16:creationId xmlns:a16="http://schemas.microsoft.com/office/drawing/2014/main" id="{D53F6F9E-B223-E8E2-41B6-74F8FD3622F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24926" y="1095206"/>
            <a:ext cx="3147478" cy="2554025"/>
          </a:xfrm>
          <a:prstGeom prst="rect">
            <a:avLst/>
          </a:prstGeom>
        </p:spPr>
      </p:pic>
      <p:sp>
        <p:nvSpPr>
          <p:cNvPr id="16" name="TextBox 15">
            <a:extLst>
              <a:ext uri="{FF2B5EF4-FFF2-40B4-BE49-F238E27FC236}">
                <a16:creationId xmlns:a16="http://schemas.microsoft.com/office/drawing/2014/main" id="{97984FCA-7B4A-84F0-9159-D0D6642E2128}"/>
              </a:ext>
            </a:extLst>
          </p:cNvPr>
          <p:cNvSpPr txBox="1"/>
          <p:nvPr/>
        </p:nvSpPr>
        <p:spPr>
          <a:xfrm>
            <a:off x="9123947" y="3613604"/>
            <a:ext cx="6096000" cy="276999"/>
          </a:xfrm>
          <a:prstGeom prst="rect">
            <a:avLst/>
          </a:prstGeom>
          <a:noFill/>
        </p:spPr>
        <p:txBody>
          <a:bodyPr wrap="square">
            <a:spAutoFit/>
          </a:bodyPr>
          <a:lstStyle/>
          <a:p>
            <a:r>
              <a:rPr lang="en-ZA" sz="1200" i="1"/>
              <a:t>Bird waste also visible on balconies</a:t>
            </a:r>
          </a:p>
        </p:txBody>
      </p:sp>
      <p:pic>
        <p:nvPicPr>
          <p:cNvPr id="17" name="Picture 16" descr="A balcony with a glass window&#10;&#10;AI-generated content may be incorrect.">
            <a:extLst>
              <a:ext uri="{FF2B5EF4-FFF2-40B4-BE49-F238E27FC236}">
                <a16:creationId xmlns:a16="http://schemas.microsoft.com/office/drawing/2014/main" id="{1217583C-D01A-DBBE-739E-C4DEB59477D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42593" y="1088199"/>
            <a:ext cx="2859165" cy="2561032"/>
          </a:xfrm>
          <a:prstGeom prst="rect">
            <a:avLst/>
          </a:prstGeom>
        </p:spPr>
      </p:pic>
      <p:pic>
        <p:nvPicPr>
          <p:cNvPr id="18" name="Picture 17" descr="A brick wall with a hole in the wall&#10;&#10;AI-generated content may be incorrect.">
            <a:extLst>
              <a:ext uri="{FF2B5EF4-FFF2-40B4-BE49-F238E27FC236}">
                <a16:creationId xmlns:a16="http://schemas.microsoft.com/office/drawing/2014/main" id="{86FCA472-5A57-7FD2-A0EE-72B351A7B979}"/>
              </a:ext>
            </a:extLst>
          </p:cNvPr>
          <p:cNvPicPr>
            <a:picLocks noChangeAspect="1"/>
          </p:cNvPicPr>
          <p:nvPr/>
        </p:nvPicPr>
        <p:blipFill>
          <a:blip r:embed="rId8" cstate="print">
            <a:extLst>
              <a:ext uri="{28A0092B-C50C-407E-A947-70E740481C1C}">
                <a14:useLocalDpi xmlns:a14="http://schemas.microsoft.com/office/drawing/2010/main"/>
              </a:ext>
            </a:extLst>
          </a:blip>
          <a:srcRect r="12856"/>
          <a:stretch>
            <a:fillRect/>
          </a:stretch>
        </p:blipFill>
        <p:spPr>
          <a:xfrm>
            <a:off x="9042593" y="3906384"/>
            <a:ext cx="2859165" cy="2591510"/>
          </a:xfrm>
          <a:prstGeom prst="rect">
            <a:avLst/>
          </a:prstGeom>
        </p:spPr>
      </p:pic>
      <p:sp>
        <p:nvSpPr>
          <p:cNvPr id="19" name="TextBox 18">
            <a:extLst>
              <a:ext uri="{FF2B5EF4-FFF2-40B4-BE49-F238E27FC236}">
                <a16:creationId xmlns:a16="http://schemas.microsoft.com/office/drawing/2014/main" id="{7C82D07E-FA30-ADF9-8A2C-BA3096D66003}"/>
              </a:ext>
            </a:extLst>
          </p:cNvPr>
          <p:cNvSpPr txBox="1"/>
          <p:nvPr/>
        </p:nvSpPr>
        <p:spPr>
          <a:xfrm>
            <a:off x="8772404" y="6426640"/>
            <a:ext cx="3609633" cy="276999"/>
          </a:xfrm>
          <a:prstGeom prst="rect">
            <a:avLst/>
          </a:prstGeom>
          <a:noFill/>
        </p:spPr>
        <p:txBody>
          <a:bodyPr wrap="square" rtlCol="0">
            <a:spAutoFit/>
          </a:bodyPr>
          <a:lstStyle/>
          <a:p>
            <a:pPr algn="ctr"/>
            <a:r>
              <a:rPr lang="en-US" sz="1200" i="1"/>
              <a:t>Clear gaps in roofs facilitating bird ingress</a:t>
            </a:r>
            <a:endParaRPr lang="en-ZA" sz="1200" i="1"/>
          </a:p>
        </p:txBody>
      </p:sp>
      <p:pic>
        <p:nvPicPr>
          <p:cNvPr id="20" name="Picture 19">
            <a:extLst>
              <a:ext uri="{FF2B5EF4-FFF2-40B4-BE49-F238E27FC236}">
                <a16:creationId xmlns:a16="http://schemas.microsoft.com/office/drawing/2014/main" id="{898BD364-AAF5-D716-0C6B-3C31BA8B8363}"/>
              </a:ext>
            </a:extLst>
          </p:cNvPr>
          <p:cNvPicPr>
            <a:picLocks noChangeAspect="1"/>
          </p:cNvPicPr>
          <p:nvPr/>
        </p:nvPicPr>
        <p:blipFill>
          <a:blip r:embed="rId9"/>
          <a:stretch>
            <a:fillRect/>
          </a:stretch>
        </p:blipFill>
        <p:spPr>
          <a:xfrm>
            <a:off x="165087" y="1089278"/>
            <a:ext cx="749497" cy="851282"/>
          </a:xfrm>
          <a:prstGeom prst="rect">
            <a:avLst/>
          </a:prstGeom>
        </p:spPr>
      </p:pic>
    </p:spTree>
    <p:extLst>
      <p:ext uri="{BB962C8B-B14F-4D97-AF65-F5344CB8AC3E}">
        <p14:creationId xmlns:p14="http://schemas.microsoft.com/office/powerpoint/2010/main" val="3249101248"/>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B3044072-EFDA-4866-3854-B127F18559E2}"/>
            </a:ext>
          </a:extLst>
        </p:cNvPr>
        <p:cNvGrpSpPr/>
        <p:nvPr/>
      </p:nvGrpSpPr>
      <p:grpSpPr>
        <a:xfrm>
          <a:off x="0" y="0"/>
          <a:ext cx="0" cy="0"/>
          <a:chOff x="0" y="0"/>
          <a:chExt cx="0" cy="0"/>
        </a:xfrm>
      </p:grpSpPr>
      <p:sp>
        <p:nvSpPr>
          <p:cNvPr id="28" name="Title 3">
            <a:extLst>
              <a:ext uri="{FF2B5EF4-FFF2-40B4-BE49-F238E27FC236}">
                <a16:creationId xmlns:a16="http://schemas.microsoft.com/office/drawing/2014/main" id="{6B00C570-A92D-E048-8013-87E5CC99A2A3}"/>
              </a:ext>
            </a:extLst>
          </p:cNvPr>
          <p:cNvSpPr>
            <a:spLocks noGrp="1"/>
          </p:cNvSpPr>
          <p:nvPr>
            <p:ph type="title"/>
          </p:nvPr>
        </p:nvSpPr>
        <p:spPr>
          <a:xfrm>
            <a:off x="284913" y="200527"/>
            <a:ext cx="11462940" cy="559256"/>
          </a:xfrm>
        </p:spPr>
        <p:txBody>
          <a:bodyPr/>
          <a:lstStyle/>
          <a:p>
            <a:r>
              <a:rPr lang="en-ZA"/>
              <a:t>Khayelitsha Hospital</a:t>
            </a:r>
          </a:p>
        </p:txBody>
      </p:sp>
      <p:sp>
        <p:nvSpPr>
          <p:cNvPr id="5" name="Text Placeholder 6">
            <a:extLst>
              <a:ext uri="{FF2B5EF4-FFF2-40B4-BE49-F238E27FC236}">
                <a16:creationId xmlns:a16="http://schemas.microsoft.com/office/drawing/2014/main" id="{8FF43C6F-2715-685E-C9C9-BF4FC7D685F6}"/>
              </a:ext>
            </a:extLst>
          </p:cNvPr>
          <p:cNvSpPr txBox="1">
            <a:spLocks/>
          </p:cNvSpPr>
          <p:nvPr/>
        </p:nvSpPr>
        <p:spPr>
          <a:xfrm>
            <a:off x="4645345" y="1352359"/>
            <a:ext cx="4410658"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pPr lvl="2"/>
            <a:endParaRPr lang="en-ZA"/>
          </a:p>
        </p:txBody>
      </p:sp>
      <p:sp>
        <p:nvSpPr>
          <p:cNvPr id="13" name="Text Placeholder 6">
            <a:extLst>
              <a:ext uri="{FF2B5EF4-FFF2-40B4-BE49-F238E27FC236}">
                <a16:creationId xmlns:a16="http://schemas.microsoft.com/office/drawing/2014/main" id="{05F83F98-477E-7FF3-A622-F52D16173E6A}"/>
              </a:ext>
            </a:extLst>
          </p:cNvPr>
          <p:cNvSpPr txBox="1">
            <a:spLocks/>
          </p:cNvSpPr>
          <p:nvPr/>
        </p:nvSpPr>
        <p:spPr>
          <a:xfrm>
            <a:off x="870357" y="1089278"/>
            <a:ext cx="484858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ZA" sz="2400"/>
              <a:t>FINDINGS</a:t>
            </a:r>
          </a:p>
          <a:p>
            <a:endParaRPr lang="en-ZA" sz="600"/>
          </a:p>
          <a:p>
            <a:r>
              <a:rPr lang="en-ZA"/>
              <a:t>5. Structural Observations</a:t>
            </a:r>
          </a:p>
          <a:p>
            <a:endParaRPr lang="en-ZA" sz="600"/>
          </a:p>
          <a:p>
            <a:pPr lvl="2">
              <a:lnSpc>
                <a:spcPct val="140000"/>
              </a:lnSpc>
            </a:pPr>
            <a:r>
              <a:rPr lang="en-ZA" b="1"/>
              <a:t>Minor wall cracks </a:t>
            </a:r>
            <a:r>
              <a:rPr lang="en-ZA"/>
              <a:t>(≤3 mm) were observed at certain locations throughout the building. These appear to be typical settlement cracks and not structurally significant but may facilitate water ingress.</a:t>
            </a:r>
          </a:p>
          <a:p>
            <a:pPr lvl="2">
              <a:lnSpc>
                <a:spcPct val="140000"/>
              </a:lnSpc>
            </a:pPr>
            <a:r>
              <a:rPr lang="en-ZA"/>
              <a:t>Despite the corrosion observed on the roof sheeting, no corrosion was observed on </a:t>
            </a:r>
            <a:r>
              <a:rPr lang="en-ZA" b="1"/>
              <a:t>structural steel roof elements </a:t>
            </a:r>
            <a:r>
              <a:rPr lang="en-ZA"/>
              <a:t>(purlins, rafters, etc,).</a:t>
            </a:r>
          </a:p>
          <a:p>
            <a:pPr lvl="2">
              <a:lnSpc>
                <a:spcPct val="140000"/>
              </a:lnSpc>
            </a:pPr>
            <a:r>
              <a:rPr lang="en-ZA"/>
              <a:t>No damage was observed on </a:t>
            </a:r>
            <a:r>
              <a:rPr lang="en-ZA" b="1"/>
              <a:t>timber roof elements, </a:t>
            </a:r>
            <a:r>
              <a:rPr lang="en-ZA"/>
              <a:t>despite the limited presence of moisture in some areas.</a:t>
            </a:r>
          </a:p>
        </p:txBody>
      </p:sp>
      <p:pic>
        <p:nvPicPr>
          <p:cNvPr id="1028" name="Picture 4">
            <a:extLst>
              <a:ext uri="{FF2B5EF4-FFF2-40B4-BE49-F238E27FC236}">
                <a16:creationId xmlns:a16="http://schemas.microsoft.com/office/drawing/2014/main" id="{7B17D25B-5CFF-F33D-9362-6C2532B0980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2447" y="1089425"/>
            <a:ext cx="2857500" cy="22637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C6CFF453-5B68-4D02-5AC9-58310FCE4D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62364" y="1089425"/>
            <a:ext cx="2644775" cy="2270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3C4F8B-E1A7-FC4D-6B37-6FB13CBA51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2447" y="3955432"/>
            <a:ext cx="2857500" cy="2286651"/>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BFD235B7-4638-3213-333B-F74C881C50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627" b="-1"/>
          <a:stretch>
            <a:fillRect/>
          </a:stretch>
        </p:blipFill>
        <p:spPr bwMode="auto">
          <a:xfrm>
            <a:off x="9162364" y="3965275"/>
            <a:ext cx="2644775" cy="22768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EDDF04-DEB2-30F9-780E-82FA13223486}"/>
              </a:ext>
            </a:extLst>
          </p:cNvPr>
          <p:cNvSpPr txBox="1"/>
          <p:nvPr/>
        </p:nvSpPr>
        <p:spPr>
          <a:xfrm>
            <a:off x="5911688" y="3395003"/>
            <a:ext cx="2958259" cy="461665"/>
          </a:xfrm>
          <a:prstGeom prst="rect">
            <a:avLst/>
          </a:prstGeom>
          <a:noFill/>
        </p:spPr>
        <p:txBody>
          <a:bodyPr wrap="square" rtlCol="0">
            <a:spAutoFit/>
          </a:bodyPr>
          <a:lstStyle>
            <a:defPPr>
              <a:defRPr lang="en-US"/>
            </a:defPPr>
            <a:lvl1pPr algn="ctr">
              <a:defRPr sz="1200" i="1"/>
            </a:lvl1pPr>
          </a:lstStyle>
          <a:p>
            <a:r>
              <a:rPr lang="en-US"/>
              <a:t>Settlement cracks observed within the building</a:t>
            </a:r>
          </a:p>
        </p:txBody>
      </p:sp>
      <p:sp>
        <p:nvSpPr>
          <p:cNvPr id="7" name="TextBox 6">
            <a:extLst>
              <a:ext uri="{FF2B5EF4-FFF2-40B4-BE49-F238E27FC236}">
                <a16:creationId xmlns:a16="http://schemas.microsoft.com/office/drawing/2014/main" id="{31EFE7D9-E9CC-0435-7274-26B455C3B55F}"/>
              </a:ext>
            </a:extLst>
          </p:cNvPr>
          <p:cNvSpPr txBox="1"/>
          <p:nvPr/>
        </p:nvSpPr>
        <p:spPr>
          <a:xfrm>
            <a:off x="6132144" y="6208280"/>
            <a:ext cx="2737803" cy="461665"/>
          </a:xfrm>
          <a:prstGeom prst="rect">
            <a:avLst/>
          </a:prstGeom>
          <a:noFill/>
        </p:spPr>
        <p:txBody>
          <a:bodyPr wrap="square" rtlCol="0">
            <a:spAutoFit/>
          </a:bodyPr>
          <a:lstStyle/>
          <a:p>
            <a:pPr algn="ctr"/>
            <a:r>
              <a:rPr lang="en-US" sz="1200" i="1"/>
              <a:t>Timber roof elements in good condition</a:t>
            </a:r>
          </a:p>
        </p:txBody>
      </p:sp>
      <p:sp>
        <p:nvSpPr>
          <p:cNvPr id="8" name="TextBox 7">
            <a:extLst>
              <a:ext uri="{FF2B5EF4-FFF2-40B4-BE49-F238E27FC236}">
                <a16:creationId xmlns:a16="http://schemas.microsoft.com/office/drawing/2014/main" id="{7EC20496-3966-3B1B-4C65-75177FFAA39F}"/>
              </a:ext>
            </a:extLst>
          </p:cNvPr>
          <p:cNvSpPr txBox="1"/>
          <p:nvPr/>
        </p:nvSpPr>
        <p:spPr>
          <a:xfrm>
            <a:off x="9144000" y="3381099"/>
            <a:ext cx="6096000" cy="276999"/>
          </a:xfrm>
          <a:prstGeom prst="rect">
            <a:avLst/>
          </a:prstGeom>
          <a:noFill/>
        </p:spPr>
        <p:txBody>
          <a:bodyPr wrap="square">
            <a:spAutoFit/>
          </a:bodyPr>
          <a:lstStyle/>
          <a:p>
            <a:r>
              <a:rPr lang="en-US" sz="1200" i="1"/>
              <a:t>Steel roof elements in good condition</a:t>
            </a:r>
          </a:p>
        </p:txBody>
      </p:sp>
      <p:sp>
        <p:nvSpPr>
          <p:cNvPr id="9" name="TextBox 8">
            <a:extLst>
              <a:ext uri="{FF2B5EF4-FFF2-40B4-BE49-F238E27FC236}">
                <a16:creationId xmlns:a16="http://schemas.microsoft.com/office/drawing/2014/main" id="{2D73DA88-4D0B-3DDA-C90E-C87C56BAEEFE}"/>
              </a:ext>
            </a:extLst>
          </p:cNvPr>
          <p:cNvSpPr txBox="1"/>
          <p:nvPr/>
        </p:nvSpPr>
        <p:spPr>
          <a:xfrm>
            <a:off x="8950959" y="6180968"/>
            <a:ext cx="3138661" cy="830997"/>
          </a:xfrm>
          <a:prstGeom prst="rect">
            <a:avLst/>
          </a:prstGeom>
          <a:noFill/>
        </p:spPr>
        <p:txBody>
          <a:bodyPr wrap="square" rtlCol="0">
            <a:spAutoFit/>
          </a:bodyPr>
          <a:lstStyle/>
          <a:p>
            <a:pPr algn="ctr"/>
            <a:r>
              <a:rPr lang="en-US" sz="1200" i="1"/>
              <a:t>Moisture present on purlins near leaks, although the timber does not appear to be severely damaged</a:t>
            </a:r>
          </a:p>
          <a:p>
            <a:pPr algn="ctr"/>
            <a:endParaRPr lang="en-ZA" sz="1200" i="1"/>
          </a:p>
        </p:txBody>
      </p:sp>
      <p:pic>
        <p:nvPicPr>
          <p:cNvPr id="22" name="Picture 21">
            <a:extLst>
              <a:ext uri="{FF2B5EF4-FFF2-40B4-BE49-F238E27FC236}">
                <a16:creationId xmlns:a16="http://schemas.microsoft.com/office/drawing/2014/main" id="{580D688E-CC17-02C7-A913-4E81CA5A0216}"/>
              </a:ext>
            </a:extLst>
          </p:cNvPr>
          <p:cNvPicPr>
            <a:picLocks noChangeAspect="1"/>
          </p:cNvPicPr>
          <p:nvPr/>
        </p:nvPicPr>
        <p:blipFill>
          <a:blip r:embed="rId9"/>
          <a:stretch>
            <a:fillRect/>
          </a:stretch>
        </p:blipFill>
        <p:spPr>
          <a:xfrm>
            <a:off x="165087" y="1089278"/>
            <a:ext cx="749497" cy="851282"/>
          </a:xfrm>
          <a:prstGeom prst="rect">
            <a:avLst/>
          </a:prstGeom>
        </p:spPr>
      </p:pic>
    </p:spTree>
    <p:extLst>
      <p:ext uri="{BB962C8B-B14F-4D97-AF65-F5344CB8AC3E}">
        <p14:creationId xmlns:p14="http://schemas.microsoft.com/office/powerpoint/2010/main" val="3524768514"/>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0C24FA9-BE43-D26B-DF85-F4269E60EE33}"/>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E90A059A-B9FA-E125-2FC6-7EA39A843F8B}"/>
              </a:ext>
            </a:extLst>
          </p:cNvPr>
          <p:cNvSpPr txBox="1">
            <a:spLocks/>
          </p:cNvSpPr>
          <p:nvPr/>
        </p:nvSpPr>
        <p:spPr>
          <a:xfrm>
            <a:off x="1079983" y="759783"/>
            <a:ext cx="10217609"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FACTORS CONTRIBUTING TO MOISTURE INGRESS</a:t>
            </a:r>
          </a:p>
          <a:p>
            <a:endParaRPr lang="en-ZA" sz="2400"/>
          </a:p>
          <a:p>
            <a:pPr lvl="2"/>
            <a:r>
              <a:rPr lang="en-ZA" b="1"/>
              <a:t>Design deficiencies</a:t>
            </a:r>
            <a:r>
              <a:rPr lang="en-ZA"/>
              <a:t> of certain elements – evident within the roof consisting of a pitch transition, the relatively flat-sloped lower section of roof of 3° pitch that is exacerbating by driving rain being pushed underneath the apron flashing, and if the flashing is found to be of incompatible material, this further represents a major design oversight.  (Though the subcontractor advised after the site inspection that dissimilar materials/metals have not been used.)</a:t>
            </a:r>
          </a:p>
          <a:p>
            <a:pPr lvl="2"/>
            <a:endParaRPr lang="en-ZA"/>
          </a:p>
          <a:p>
            <a:pPr lvl="2"/>
            <a:r>
              <a:rPr lang="en-ZA" b="1"/>
              <a:t>Poor workmanship – </a:t>
            </a:r>
            <a:r>
              <a:rPr lang="en-ZA"/>
              <a:t>evident within “lap-en-pap” solution applied to the roof-pitch transition. It is suspected that roof sheeting was cut on-site with improper tools damaging integrity of the sheeting, causing corrosion to cut-edges.</a:t>
            </a:r>
          </a:p>
          <a:p>
            <a:pPr lvl="2"/>
            <a:endParaRPr lang="en-ZA"/>
          </a:p>
          <a:p>
            <a:pPr lvl="2"/>
            <a:r>
              <a:rPr lang="en-ZA" b="1"/>
              <a:t>Maintenance oversights</a:t>
            </a:r>
            <a:r>
              <a:rPr lang="en-ZA"/>
              <a:t> –</a:t>
            </a:r>
            <a:r>
              <a:rPr lang="en-ZA" b="1"/>
              <a:t> </a:t>
            </a:r>
            <a:r>
              <a:rPr lang="en-ZA"/>
              <a:t>evident in the accumulation of bird waste present both on top of the roof as well as within the roof void.</a:t>
            </a:r>
          </a:p>
          <a:p>
            <a:pPr lvl="2"/>
            <a:endParaRPr lang="en-ZA"/>
          </a:p>
          <a:p>
            <a:pPr lvl="2"/>
            <a:endParaRPr lang="en-ZA"/>
          </a:p>
        </p:txBody>
      </p:sp>
      <p:sp>
        <p:nvSpPr>
          <p:cNvPr id="3" name="Title 3">
            <a:extLst>
              <a:ext uri="{FF2B5EF4-FFF2-40B4-BE49-F238E27FC236}">
                <a16:creationId xmlns:a16="http://schemas.microsoft.com/office/drawing/2014/main" id="{3BED0C3F-4BE9-A446-D737-90180C2C6637}"/>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12422BDE-B433-660C-05A9-CF789324DAE8}"/>
              </a:ext>
            </a:extLst>
          </p:cNvPr>
          <p:cNvPicPr>
            <a:picLocks noChangeAspect="1"/>
          </p:cNvPicPr>
          <p:nvPr/>
        </p:nvPicPr>
        <p:blipFill>
          <a:blip r:embed="rId5"/>
          <a:stretch>
            <a:fillRect/>
          </a:stretch>
        </p:blipFill>
        <p:spPr>
          <a:xfrm>
            <a:off x="61256" y="1054593"/>
            <a:ext cx="927424" cy="835167"/>
          </a:xfrm>
          <a:prstGeom prst="rect">
            <a:avLst/>
          </a:prstGeom>
        </p:spPr>
      </p:pic>
    </p:spTree>
    <p:extLst>
      <p:ext uri="{BB962C8B-B14F-4D97-AF65-F5344CB8AC3E}">
        <p14:creationId xmlns:p14="http://schemas.microsoft.com/office/powerpoint/2010/main" val="3628049195"/>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C1DC000-6ABE-C570-D214-A0564327ABAA}"/>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362297EC-2678-5254-BB0C-2417E504B12D}"/>
              </a:ext>
            </a:extLst>
          </p:cNvPr>
          <p:cNvSpPr txBox="1">
            <a:spLocks/>
          </p:cNvSpPr>
          <p:nvPr/>
        </p:nvSpPr>
        <p:spPr>
          <a:xfrm>
            <a:off x="765023" y="759783"/>
            <a:ext cx="106013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RECOMMENDATIONS FOR KHAYELITSHA HOSPITAL</a:t>
            </a:r>
          </a:p>
          <a:p>
            <a:endParaRPr lang="en-ZA" sz="800"/>
          </a:p>
          <a:p>
            <a:pPr lvl="2">
              <a:lnSpc>
                <a:spcPct val="150000"/>
              </a:lnSpc>
            </a:pPr>
            <a:r>
              <a:rPr lang="en-ZA"/>
              <a:t>A </a:t>
            </a:r>
            <a:r>
              <a:rPr lang="en-ZA" b="1"/>
              <a:t>comprehensive roof assessment </a:t>
            </a:r>
            <a:r>
              <a:rPr lang="en-ZA"/>
              <a:t>to be undertaken by an </a:t>
            </a:r>
            <a:r>
              <a:rPr lang="en-ZA" b="1"/>
              <a:t>independent roofing specialist </a:t>
            </a:r>
            <a:r>
              <a:rPr lang="en-ZA"/>
              <a:t>to: </a:t>
            </a:r>
          </a:p>
          <a:p>
            <a:pPr lvl="2">
              <a:lnSpc>
                <a:spcPct val="150000"/>
              </a:lnSpc>
            </a:pPr>
            <a:r>
              <a:rPr lang="en-ZA"/>
              <a:t>Assess full </a:t>
            </a:r>
            <a:r>
              <a:rPr lang="en-ZA" b="1"/>
              <a:t>extent of corrosion </a:t>
            </a:r>
            <a:endParaRPr lang="en-ZA"/>
          </a:p>
          <a:p>
            <a:pPr lvl="2">
              <a:lnSpc>
                <a:spcPct val="150000"/>
              </a:lnSpc>
            </a:pPr>
            <a:r>
              <a:rPr lang="en-ZA"/>
              <a:t>Assess</a:t>
            </a:r>
            <a:r>
              <a:rPr lang="en-ZA" b="1"/>
              <a:t> risk to structural integrity of the sheeting </a:t>
            </a:r>
            <a:r>
              <a:rPr lang="en-ZA"/>
              <a:t>and</a:t>
            </a:r>
            <a:r>
              <a:rPr lang="en-ZA" b="1"/>
              <a:t> structural damage to clips</a:t>
            </a:r>
            <a:r>
              <a:rPr lang="en-ZA"/>
              <a:t>.</a:t>
            </a:r>
          </a:p>
          <a:p>
            <a:pPr lvl="2">
              <a:lnSpc>
                <a:spcPct val="150000"/>
              </a:lnSpc>
            </a:pPr>
            <a:r>
              <a:rPr lang="en-ZA"/>
              <a:t>Consider </a:t>
            </a:r>
            <a:r>
              <a:rPr lang="en-ZA" b="1"/>
              <a:t>material testing to confirm corrosion depth </a:t>
            </a:r>
            <a:r>
              <a:rPr lang="en-ZA"/>
              <a:t>to assist in determining severity of corrosion.</a:t>
            </a:r>
          </a:p>
          <a:p>
            <a:pPr lvl="2">
              <a:lnSpc>
                <a:spcPct val="150000"/>
              </a:lnSpc>
            </a:pPr>
            <a:r>
              <a:rPr lang="en-ZA"/>
              <a:t>The rectification plan, prepared by the roofing specialist, depending on findings could entail:</a:t>
            </a:r>
          </a:p>
          <a:p>
            <a:pPr lvl="2">
              <a:lnSpc>
                <a:spcPct val="150000"/>
              </a:lnSpc>
            </a:pPr>
            <a:r>
              <a:rPr lang="en-ZA" b="1"/>
              <a:t>Partial or full sheet replacement </a:t>
            </a:r>
            <a:r>
              <a:rPr lang="en-ZA"/>
              <a:t>of roof sheeting and flashings</a:t>
            </a:r>
          </a:p>
          <a:p>
            <a:pPr lvl="2">
              <a:lnSpc>
                <a:spcPct val="150000"/>
              </a:lnSpc>
            </a:pPr>
            <a:r>
              <a:rPr lang="en-ZA"/>
              <a:t>Replacement/retrofit of </a:t>
            </a:r>
            <a:r>
              <a:rPr lang="en-ZA" b="1"/>
              <a:t>underlay or separation vapour barrier</a:t>
            </a:r>
          </a:p>
          <a:p>
            <a:pPr lvl="2">
              <a:lnSpc>
                <a:spcPct val="150000"/>
              </a:lnSpc>
            </a:pPr>
            <a:r>
              <a:rPr lang="en-ZA"/>
              <a:t>Replacement of </a:t>
            </a:r>
            <a:r>
              <a:rPr lang="en-ZA" b="1"/>
              <a:t>insulation</a:t>
            </a:r>
          </a:p>
          <a:p>
            <a:pPr lvl="2">
              <a:lnSpc>
                <a:spcPct val="150000"/>
              </a:lnSpc>
            </a:pPr>
            <a:r>
              <a:rPr lang="en-ZA" b="1"/>
              <a:t>Improved roof cavity ventilation</a:t>
            </a:r>
          </a:p>
          <a:p>
            <a:pPr lvl="2">
              <a:lnSpc>
                <a:spcPct val="140000"/>
              </a:lnSpc>
            </a:pPr>
            <a:endParaRPr lang="en-ZA"/>
          </a:p>
        </p:txBody>
      </p:sp>
      <p:sp>
        <p:nvSpPr>
          <p:cNvPr id="3" name="Title 3">
            <a:extLst>
              <a:ext uri="{FF2B5EF4-FFF2-40B4-BE49-F238E27FC236}">
                <a16:creationId xmlns:a16="http://schemas.microsoft.com/office/drawing/2014/main" id="{8E6AA69E-E98E-3EB5-5497-C9274D31A770}"/>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C73AEAF9-9722-4D1C-534B-598A5EA35CA3}"/>
              </a:ext>
            </a:extLst>
          </p:cNvPr>
          <p:cNvPicPr>
            <a:picLocks noChangeAspect="1"/>
          </p:cNvPicPr>
          <p:nvPr/>
        </p:nvPicPr>
        <p:blipFill>
          <a:blip r:embed="rId5"/>
          <a:stretch>
            <a:fillRect/>
          </a:stretch>
        </p:blipFill>
        <p:spPr>
          <a:xfrm>
            <a:off x="30903" y="1024848"/>
            <a:ext cx="693480" cy="967824"/>
          </a:xfrm>
          <a:prstGeom prst="rect">
            <a:avLst/>
          </a:prstGeom>
        </p:spPr>
      </p:pic>
    </p:spTree>
    <p:extLst>
      <p:ext uri="{BB962C8B-B14F-4D97-AF65-F5344CB8AC3E}">
        <p14:creationId xmlns:p14="http://schemas.microsoft.com/office/powerpoint/2010/main" val="7134830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2">
            <a:extLst>
              <a:ext uri="{FF2B5EF4-FFF2-40B4-BE49-F238E27FC236}">
                <a16:creationId xmlns:a16="http://schemas.microsoft.com/office/drawing/2014/main" id="{EEC712C7-2DDE-474A-9D6A-5D3C6CB1BCC1}"/>
              </a:ext>
            </a:extLst>
          </p:cNvPr>
          <p:cNvSpPr/>
          <p:nvPr/>
        </p:nvSpPr>
        <p:spPr>
          <a:xfrm>
            <a:off x="219075" y="1077628"/>
            <a:ext cx="1552575" cy="1294098"/>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itle 3">
            <a:extLst>
              <a:ext uri="{FF2B5EF4-FFF2-40B4-BE49-F238E27FC236}">
                <a16:creationId xmlns:a16="http://schemas.microsoft.com/office/drawing/2014/main" id="{CACC6BEE-2B32-4560-AB84-62E01DEEBCEC}"/>
              </a:ext>
            </a:extLst>
          </p:cNvPr>
          <p:cNvSpPr>
            <a:spLocks noGrp="1"/>
          </p:cNvSpPr>
          <p:nvPr>
            <p:ph type="title"/>
          </p:nvPr>
        </p:nvSpPr>
        <p:spPr>
          <a:xfrm>
            <a:off x="284163" y="200025"/>
            <a:ext cx="11463337" cy="560388"/>
          </a:xfrm>
        </p:spPr>
        <p:txBody>
          <a:bodyPr/>
          <a:lstStyle/>
          <a:p>
            <a:r>
              <a:rPr lang="en-ZA"/>
              <a:t>Design Quality Oversight – A Building Systems Approach _ Roof Systems </a:t>
            </a:r>
          </a:p>
        </p:txBody>
      </p:sp>
      <p:sp>
        <p:nvSpPr>
          <p:cNvPr id="9" name="Rectangle 8">
            <a:extLst>
              <a:ext uri="{FF2B5EF4-FFF2-40B4-BE49-F238E27FC236}">
                <a16:creationId xmlns:a16="http://schemas.microsoft.com/office/drawing/2014/main" id="{785DD9CF-4DA5-4CA0-AEF6-71E8BC51E758}"/>
              </a:ext>
            </a:extLst>
          </p:cNvPr>
          <p:cNvSpPr/>
          <p:nvPr/>
        </p:nvSpPr>
        <p:spPr>
          <a:xfrm>
            <a:off x="995362" y="977601"/>
            <a:ext cx="2828404" cy="369332"/>
          </a:xfrm>
          <a:prstGeom prst="rect">
            <a:avLst/>
          </a:prstGeom>
        </p:spPr>
        <p:txBody>
          <a:bodyPr wrap="square">
            <a:spAutoFit/>
          </a:bodyPr>
          <a:lstStyle/>
          <a:p>
            <a:pPr>
              <a:spcBef>
                <a:spcPts val="0"/>
              </a:spcBef>
            </a:pPr>
            <a:r>
              <a:rPr lang="en-US" b="1"/>
              <a:t>WORKING DEFINITIONS </a:t>
            </a:r>
          </a:p>
        </p:txBody>
      </p:sp>
      <p:sp>
        <p:nvSpPr>
          <p:cNvPr id="2" name="Rectangle 1">
            <a:extLst>
              <a:ext uri="{FF2B5EF4-FFF2-40B4-BE49-F238E27FC236}">
                <a16:creationId xmlns:a16="http://schemas.microsoft.com/office/drawing/2014/main" id="{873425C9-3AEB-4D67-ACBE-6F45DBFD2C15}"/>
              </a:ext>
            </a:extLst>
          </p:cNvPr>
          <p:cNvSpPr>
            <a:spLocks noChangeArrowheads="1"/>
          </p:cNvSpPr>
          <p:nvPr/>
        </p:nvSpPr>
        <p:spPr bwMode="auto">
          <a:xfrm>
            <a:off x="1921405" y="1205285"/>
            <a:ext cx="9946744"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a:ln>
                <a:noFill/>
              </a:ln>
              <a:solidFill>
                <a:schemeClr val="tx1"/>
              </a:solidFill>
              <a:effectLst/>
              <a:latin typeface="+mj-lt"/>
            </a:endParaRPr>
          </a:p>
          <a:p>
            <a:pPr eaLnBrk="0" fontAlgn="base" hangingPunct="0">
              <a:spcBef>
                <a:spcPct val="0"/>
              </a:spcBef>
              <a:spcAft>
                <a:spcPct val="0"/>
              </a:spcAft>
            </a:pPr>
            <a:r>
              <a:rPr lang="en-US" sz="1200" b="1" dirty="0">
                <a:solidFill>
                  <a:srgbClr val="0070C0"/>
                </a:solidFill>
              </a:rPr>
              <a:t>A System Definition in the context of a health facility </a:t>
            </a:r>
            <a:r>
              <a:rPr lang="en-US" sz="1200" b="1" dirty="0"/>
              <a:t>: </a:t>
            </a:r>
            <a:r>
              <a:rPr lang="en-US" sz="1200" dirty="0"/>
              <a:t>A system is a set of interrelated components working together toward a functional objective.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1200" b="1" dirty="0">
                <a:solidFill>
                  <a:srgbClr val="0070C0"/>
                </a:solidFill>
              </a:rPr>
              <a:t>The roof system in a health facility: </a:t>
            </a:r>
            <a:r>
              <a:rPr lang="en-US" altLang="en-US" sz="1200" dirty="0"/>
              <a:t>A</a:t>
            </a:r>
            <a:r>
              <a:rPr kumimoji="0" lang="en-US" altLang="en-US" sz="1200" b="0" i="0" u="none" strike="noStrike" cap="none" normalizeH="0" baseline="0" dirty="0">
                <a:ln>
                  <a:noFill/>
                </a:ln>
                <a:solidFill>
                  <a:schemeClr val="tx1"/>
                </a:solidFill>
                <a:effectLst/>
              </a:rPr>
              <a:t> </a:t>
            </a:r>
            <a:r>
              <a:rPr kumimoji="0" lang="en-US" altLang="en-US" sz="1200" b="1" i="0" u="none" strike="noStrike" cap="none" normalizeH="0" baseline="0" dirty="0">
                <a:ln>
                  <a:noFill/>
                </a:ln>
                <a:solidFill>
                  <a:schemeClr val="tx1"/>
                </a:solidFill>
                <a:effectLst/>
              </a:rPr>
              <a:t>primary building envelope system</a:t>
            </a:r>
            <a:r>
              <a:rPr kumimoji="0" lang="en-US" altLang="en-US" sz="1200" b="0" i="0" u="none" strike="noStrike" cap="none" normalizeH="0" baseline="0" dirty="0">
                <a:ln>
                  <a:noFill/>
                </a:ln>
                <a:solidFill>
                  <a:schemeClr val="tx1"/>
                </a:solidFill>
                <a:effectLst/>
              </a:rPr>
              <a:t> that ensures shelter, water shedding, thermal regulation, and protection from environmental conditions.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In healthcare, it interfaces with other systems such as </a:t>
            </a:r>
            <a:r>
              <a:rPr kumimoji="0" lang="en-US" altLang="en-US" sz="1200" b="1" i="0" u="none" strike="noStrike" cap="none" normalizeH="0" baseline="0" dirty="0">
                <a:ln>
                  <a:noFill/>
                </a:ln>
                <a:solidFill>
                  <a:schemeClr val="tx1"/>
                </a:solidFill>
                <a:effectLst/>
              </a:rPr>
              <a:t>drainage, insulation, structural, fire protection, ventilation</a:t>
            </a:r>
            <a:r>
              <a:rPr kumimoji="0" lang="en-US" altLang="en-US" sz="1200" b="0" i="0" u="none" strike="noStrike" cap="none" normalizeH="0" baseline="0" dirty="0">
                <a:ln>
                  <a:noFill/>
                </a:ln>
                <a:solidFill>
                  <a:schemeClr val="tx1"/>
                </a:solidFill>
                <a:effectLst/>
              </a:rPr>
              <a:t>, </a:t>
            </a:r>
            <a:r>
              <a:rPr kumimoji="0" lang="en-US" altLang="en-US" sz="1200" b="1" i="0" u="none" strike="noStrike" cap="none" normalizeH="0" baseline="0" dirty="0">
                <a:ln>
                  <a:noFill/>
                </a:ln>
                <a:solidFill>
                  <a:schemeClr val="tx1"/>
                </a:solidFill>
                <a:effectLst/>
              </a:rPr>
              <a:t>medical gas</a:t>
            </a:r>
            <a:r>
              <a:rPr kumimoji="0" lang="en-US" altLang="en-US" sz="1200" b="0" i="0" u="none" strike="noStrike" cap="none" normalizeH="0" baseline="0" dirty="0">
                <a:ln>
                  <a:noFill/>
                </a:ln>
                <a:solidFill>
                  <a:schemeClr val="tx1"/>
                </a:solidFill>
                <a:effectLst/>
              </a:rPr>
              <a:t>, </a:t>
            </a:r>
            <a:r>
              <a:rPr kumimoji="0" lang="en-US" altLang="en-US" sz="1200" b="1" i="0" u="none" strike="noStrike" cap="none" normalizeH="0" baseline="0" dirty="0">
                <a:ln>
                  <a:noFill/>
                </a:ln>
                <a:solidFill>
                  <a:schemeClr val="tx1"/>
                </a:solidFill>
                <a:effectLst/>
              </a:rPr>
              <a:t>infection control, thermal regulation</a:t>
            </a:r>
            <a:r>
              <a:rPr lang="en-US" altLang="en-US" sz="1200" dirty="0"/>
              <a:t>…..</a:t>
            </a:r>
            <a:r>
              <a:rPr kumimoji="0" lang="en-US" altLang="en-US" sz="12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p>
          <a:p>
            <a:pPr lvl="0" eaLnBrk="0" fontAlgn="base" hangingPunct="0">
              <a:spcBef>
                <a:spcPct val="0"/>
              </a:spcBef>
              <a:spcAft>
                <a:spcPct val="0"/>
              </a:spcAft>
            </a:pPr>
            <a:r>
              <a:rPr lang="en-US" sz="1200" b="1" dirty="0">
                <a:solidFill>
                  <a:srgbClr val="0070C0"/>
                </a:solidFill>
              </a:rPr>
              <a:t>Roof resilience: </a:t>
            </a:r>
            <a:r>
              <a:rPr lang="en-US" sz="1200" dirty="0"/>
              <a:t>is the ability of a roof system to </a:t>
            </a:r>
            <a:r>
              <a:rPr lang="en-US" sz="1200" b="1" dirty="0"/>
              <a:t>withstand, adapt to, and recover from environmental, structural, and operational stressors</a:t>
            </a:r>
            <a:r>
              <a:rPr lang="en-US" sz="1200" dirty="0"/>
              <a:t> without compromising the </a:t>
            </a:r>
            <a:r>
              <a:rPr lang="en-US" sz="1200" b="1" dirty="0"/>
              <a:t>function, safety, or continuity</a:t>
            </a:r>
            <a:r>
              <a:rPr lang="en-US" sz="1200" dirty="0"/>
              <a:t> of healthcare services.</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200" dirty="0">
              <a:solidFill>
                <a:srgbClr val="0070C0"/>
              </a:solidFill>
            </a:endParaRPr>
          </a:p>
          <a:p>
            <a:pPr lvl="0" eaLnBrk="0" fontAlgn="base" hangingPunct="0">
              <a:spcBef>
                <a:spcPct val="0"/>
              </a:spcBef>
              <a:spcAft>
                <a:spcPct val="0"/>
              </a:spcAft>
            </a:pPr>
            <a:r>
              <a:rPr lang="en-US" sz="1200" b="1" dirty="0">
                <a:solidFill>
                  <a:srgbClr val="0070C0"/>
                </a:solidFill>
              </a:rPr>
              <a:t>Water and moisture shedding</a:t>
            </a:r>
            <a:r>
              <a:rPr lang="en-US" sz="1200" dirty="0">
                <a:solidFill>
                  <a:srgbClr val="0070C0"/>
                </a:solidFill>
              </a:rPr>
              <a:t> </a:t>
            </a:r>
            <a:r>
              <a:rPr lang="en-US" sz="1200" dirty="0"/>
              <a:t>refers to the roof system’s ability to </a:t>
            </a:r>
            <a:r>
              <a:rPr lang="en-US" sz="1200" b="1" dirty="0"/>
              <a:t>divert rainwater, condensation, and ambient moisture away from the building envelope</a:t>
            </a:r>
            <a:r>
              <a:rPr lang="en-US" sz="1200" dirty="0"/>
              <a:t>, preventing </a:t>
            </a:r>
            <a:r>
              <a:rPr lang="en-US" sz="1200" b="1" dirty="0"/>
              <a:t>penetration, pooling, and retention</a:t>
            </a:r>
            <a:r>
              <a:rPr lang="en-US" sz="1200" dirty="0"/>
              <a:t> that could compromise structural integrity, indoor health, and system performance.</a:t>
            </a:r>
            <a:endParaRPr kumimoji="0" lang="en-US" altLang="en-US" sz="1200" b="0" i="0" u="none" strike="noStrike" cap="none" normalizeH="0" baseline="0" dirty="0">
              <a:ln>
                <a:noFill/>
              </a:ln>
              <a:solidFill>
                <a:schemeClr val="tx1"/>
              </a:solidFill>
              <a:effectLst/>
            </a:endParaRPr>
          </a:p>
        </p:txBody>
      </p:sp>
      <p:sp>
        <p:nvSpPr>
          <p:cNvPr id="11" name="Rectangle 10">
            <a:extLst>
              <a:ext uri="{FF2B5EF4-FFF2-40B4-BE49-F238E27FC236}">
                <a16:creationId xmlns:a16="http://schemas.microsoft.com/office/drawing/2014/main" id="{72F8E9D4-A0EF-4447-BA6E-B9109C91423D}"/>
              </a:ext>
            </a:extLst>
          </p:cNvPr>
          <p:cNvSpPr/>
          <p:nvPr/>
        </p:nvSpPr>
        <p:spPr>
          <a:xfrm>
            <a:off x="1921405" y="4344606"/>
            <a:ext cx="9946744" cy="646331"/>
          </a:xfrm>
          <a:prstGeom prst="rect">
            <a:avLst/>
          </a:prstGeom>
        </p:spPr>
        <p:txBody>
          <a:bodyPr wrap="square">
            <a:spAutoFit/>
          </a:bodyPr>
          <a:lstStyle/>
          <a:p>
            <a:r>
              <a:rPr lang="en-US" sz="1200" b="1" dirty="0">
                <a:solidFill>
                  <a:srgbClr val="0070C0"/>
                </a:solidFill>
              </a:rPr>
              <a:t>Design Quality Oversight for roof systems: </a:t>
            </a:r>
            <a:r>
              <a:rPr lang="en-US" sz="1200" dirty="0"/>
              <a:t>The structured process of </a:t>
            </a:r>
            <a:r>
              <a:rPr lang="en-US" sz="1200" b="1" dirty="0"/>
              <a:t>reviewing, verifying, </a:t>
            </a:r>
            <a:r>
              <a:rPr lang="en-US" sz="1200" dirty="0"/>
              <a:t>and </a:t>
            </a:r>
            <a:r>
              <a:rPr lang="en-US" sz="1200" b="1" dirty="0"/>
              <a:t>guiding the</a:t>
            </a:r>
            <a:r>
              <a:rPr lang="en-US" sz="1200" dirty="0"/>
              <a:t> </a:t>
            </a:r>
            <a:r>
              <a:rPr lang="en-US" sz="1200" b="1" dirty="0"/>
              <a:t>design</a:t>
            </a:r>
            <a:r>
              <a:rPr lang="en-US" sz="1200" dirty="0"/>
              <a:t> and detailing of roof systems to ensure they meet </a:t>
            </a:r>
            <a:r>
              <a:rPr lang="en-US" sz="1200" b="1" dirty="0"/>
              <a:t>performance, safety, regulatory, and operational standards</a:t>
            </a:r>
            <a:r>
              <a:rPr lang="en-US" sz="1200" dirty="0"/>
              <a:t> in line with the </a:t>
            </a:r>
            <a:r>
              <a:rPr lang="en-US" sz="1200" b="1" dirty="0"/>
              <a:t>functional demands and pressures of public healthcare infrastructure context</a:t>
            </a:r>
            <a:r>
              <a:rPr lang="en-US" sz="1200" dirty="0"/>
              <a:t>.</a:t>
            </a:r>
          </a:p>
        </p:txBody>
      </p:sp>
      <p:sp>
        <p:nvSpPr>
          <p:cNvPr id="12" name="Rectangle 11">
            <a:extLst>
              <a:ext uri="{FF2B5EF4-FFF2-40B4-BE49-F238E27FC236}">
                <a16:creationId xmlns:a16="http://schemas.microsoft.com/office/drawing/2014/main" id="{40F9CFA8-CC51-4CA9-A459-696AC2D0035D}"/>
              </a:ext>
            </a:extLst>
          </p:cNvPr>
          <p:cNvSpPr/>
          <p:nvPr/>
        </p:nvSpPr>
        <p:spPr>
          <a:xfrm>
            <a:off x="1921405" y="5090964"/>
            <a:ext cx="9946744" cy="1384995"/>
          </a:xfrm>
          <a:prstGeom prst="rect">
            <a:avLst/>
          </a:prstGeom>
        </p:spPr>
        <p:txBody>
          <a:bodyPr wrap="square">
            <a:spAutoFit/>
          </a:bodyPr>
          <a:lstStyle/>
          <a:p>
            <a:r>
              <a:rPr lang="en-US" sz="1200" b="1" dirty="0">
                <a:solidFill>
                  <a:srgbClr val="0070C0"/>
                </a:solidFill>
              </a:rPr>
              <a:t>Purpose of Design Quality Oversight for roof systems: </a:t>
            </a:r>
            <a:r>
              <a:rPr lang="en-US" sz="1200" dirty="0"/>
              <a:t>It is not merely checking technical details but upholding the integrity of the entire facility by ensuring the roof does not become a point of design failure.</a:t>
            </a:r>
          </a:p>
          <a:p>
            <a:r>
              <a:rPr lang="en-US" sz="1200" dirty="0"/>
              <a:t>We are </a:t>
            </a:r>
            <a:r>
              <a:rPr lang="en-US" sz="1200" b="1" dirty="0"/>
              <a:t>ensuring the roof performs as a system </a:t>
            </a:r>
            <a:r>
              <a:rPr lang="en-US" sz="1200" dirty="0"/>
              <a:t>which </a:t>
            </a:r>
            <a:r>
              <a:rPr lang="en-US" sz="1200" b="1" dirty="0"/>
              <a:t>supports healthcare services </a:t>
            </a:r>
            <a:r>
              <a:rPr lang="en-US" sz="1200" dirty="0"/>
              <a:t>and is designed with foresight</a:t>
            </a:r>
            <a:r>
              <a:rPr lang="en-US" sz="1200" b="1" dirty="0"/>
              <a:t>, compliance, resilience </a:t>
            </a:r>
            <a:r>
              <a:rPr lang="en-US" sz="1200" dirty="0"/>
              <a:t>and </a:t>
            </a:r>
            <a:r>
              <a:rPr lang="en-US" sz="1200" b="1" dirty="0"/>
              <a:t>cost effectiveness</a:t>
            </a:r>
            <a:r>
              <a:rPr lang="en-US" sz="1200" dirty="0"/>
              <a:t>. </a:t>
            </a:r>
          </a:p>
          <a:p>
            <a:endParaRPr lang="en-US" sz="1200" dirty="0"/>
          </a:p>
          <a:p>
            <a:r>
              <a:rPr lang="en-US" sz="1200" dirty="0"/>
              <a:t>Ensuring the facility roof is </a:t>
            </a:r>
            <a:r>
              <a:rPr lang="en-US" sz="1200" b="1" dirty="0"/>
              <a:t>fit for purpose</a:t>
            </a:r>
            <a:r>
              <a:rPr lang="en-US" sz="1200" dirty="0"/>
              <a:t>, </a:t>
            </a:r>
            <a:r>
              <a:rPr lang="en-US" sz="1200" b="1" dirty="0"/>
              <a:t>preventing avoidable failures</a:t>
            </a:r>
            <a:r>
              <a:rPr lang="en-US" sz="1200" dirty="0"/>
              <a:t>, </a:t>
            </a:r>
            <a:r>
              <a:rPr lang="en-US" sz="1200" b="1" dirty="0"/>
              <a:t>alignment with norms and standards</a:t>
            </a:r>
            <a:r>
              <a:rPr lang="en-US" sz="1200" dirty="0"/>
              <a:t>, </a:t>
            </a:r>
            <a:r>
              <a:rPr lang="en-US" sz="1200" b="1" dirty="0"/>
              <a:t>climate responsiveness </a:t>
            </a:r>
            <a:r>
              <a:rPr lang="en-US" sz="1200" dirty="0"/>
              <a:t>and </a:t>
            </a:r>
            <a:r>
              <a:rPr lang="en-US" sz="1200" b="1" dirty="0"/>
              <a:t>effective integration </a:t>
            </a:r>
            <a:r>
              <a:rPr lang="en-US" sz="1200" dirty="0"/>
              <a:t>into the overall facility system.</a:t>
            </a:r>
          </a:p>
        </p:txBody>
      </p:sp>
    </p:spTree>
    <p:extLst>
      <p:ext uri="{BB962C8B-B14F-4D97-AF65-F5344CB8AC3E}">
        <p14:creationId xmlns:p14="http://schemas.microsoft.com/office/powerpoint/2010/main" val="1043133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5B44411-74C5-9450-0C65-E9B5BD265ADF}"/>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8A8FAE74-C470-F8D6-49AA-844E105134CB}"/>
              </a:ext>
            </a:extLst>
          </p:cNvPr>
          <p:cNvSpPr txBox="1">
            <a:spLocks/>
          </p:cNvSpPr>
          <p:nvPr/>
        </p:nvSpPr>
        <p:spPr>
          <a:xfrm>
            <a:off x="765023" y="759783"/>
            <a:ext cx="106013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RECOMMENDATIONS FOR KHAYELITSHA HOSPITAL</a:t>
            </a:r>
          </a:p>
          <a:p>
            <a:endParaRPr lang="en-ZA" sz="800"/>
          </a:p>
          <a:p>
            <a:pPr lvl="2">
              <a:lnSpc>
                <a:spcPct val="150000"/>
              </a:lnSpc>
            </a:pPr>
            <a:r>
              <a:rPr lang="en-ZA"/>
              <a:t>For roof replacement consider </a:t>
            </a:r>
            <a:r>
              <a:rPr lang="en-ZA" b="1"/>
              <a:t>alternative roofing materials </a:t>
            </a:r>
            <a:r>
              <a:rPr lang="en-ZA"/>
              <a:t>(taking the existing structural design and structural loading into consideration.) </a:t>
            </a:r>
          </a:p>
          <a:p>
            <a:pPr lvl="2">
              <a:lnSpc>
                <a:spcPct val="150000"/>
              </a:lnSpc>
            </a:pPr>
            <a:r>
              <a:rPr lang="en-ZA"/>
              <a:t>If the replacement roof remains sheeting, due to the hospital’s relative proximity to the ocean the </a:t>
            </a:r>
            <a:r>
              <a:rPr lang="en-ZA" b="1"/>
              <a:t>aluminium-zinc (AZ) coating </a:t>
            </a:r>
            <a:r>
              <a:rPr lang="en-ZA"/>
              <a:t>can be </a:t>
            </a:r>
            <a:r>
              <a:rPr lang="en-ZA" b="1"/>
              <a:t>increased from AZ 150 to AZ200 </a:t>
            </a:r>
            <a:r>
              <a:rPr lang="en-ZA"/>
              <a:t>for additional sheeting protection. The higher AZ specification will have a cost implication but could beneficial if it has a longer guarantee period for the roof sheeting.  </a:t>
            </a:r>
          </a:p>
          <a:p>
            <a:pPr lvl="2">
              <a:lnSpc>
                <a:spcPct val="150000"/>
              </a:lnSpc>
            </a:pPr>
            <a:r>
              <a:rPr lang="en-ZA"/>
              <a:t>The roof design to be </a:t>
            </a:r>
            <a:r>
              <a:rPr lang="en-ZA" b="1"/>
              <a:t>rationalised and simplified </a:t>
            </a:r>
            <a:r>
              <a:rPr lang="en-ZA"/>
              <a:t>where possible. </a:t>
            </a:r>
          </a:p>
          <a:p>
            <a:pPr lvl="2">
              <a:lnSpc>
                <a:spcPct val="150000"/>
              </a:lnSpc>
            </a:pPr>
            <a:r>
              <a:rPr lang="en-ZA"/>
              <a:t>If the structural roofing system allows </a:t>
            </a:r>
            <a:r>
              <a:rPr lang="en-ZA" b="1"/>
              <a:t>eliminating the need for the apron roof pitch transition detail</a:t>
            </a:r>
            <a:r>
              <a:rPr lang="en-ZA"/>
              <a:t>, as this is a weak spot in the roof, should be considered.  </a:t>
            </a:r>
          </a:p>
          <a:p>
            <a:pPr lvl="2">
              <a:lnSpc>
                <a:spcPct val="150000"/>
              </a:lnSpc>
            </a:pPr>
            <a:r>
              <a:rPr lang="en-ZA"/>
              <a:t>If the detail is still required, an improved adequate roof pitch transition/apron detail should be developed. Specific attention must be paid to minimising moisture retention, the suitability of materials in coastal areas, ensuring proper drainage, and eliminating the risk of bimetallic corrosion.</a:t>
            </a:r>
          </a:p>
          <a:p>
            <a:pPr lvl="2">
              <a:lnSpc>
                <a:spcPct val="140000"/>
              </a:lnSpc>
            </a:pPr>
            <a:endParaRPr lang="en-ZA"/>
          </a:p>
          <a:p>
            <a:pPr lvl="2">
              <a:lnSpc>
                <a:spcPct val="140000"/>
              </a:lnSpc>
            </a:pPr>
            <a:endParaRPr lang="en-ZA"/>
          </a:p>
          <a:p>
            <a:pPr lvl="2">
              <a:lnSpc>
                <a:spcPct val="140000"/>
              </a:lnSpc>
            </a:pPr>
            <a:endParaRPr lang="en-ZA"/>
          </a:p>
        </p:txBody>
      </p:sp>
      <p:sp>
        <p:nvSpPr>
          <p:cNvPr id="3" name="Title 3">
            <a:extLst>
              <a:ext uri="{FF2B5EF4-FFF2-40B4-BE49-F238E27FC236}">
                <a16:creationId xmlns:a16="http://schemas.microsoft.com/office/drawing/2014/main" id="{DF9CACB1-0E4A-2C1A-23B8-384BFA5813A1}"/>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C8ADB3AC-BFF7-E36E-0BE8-64369E3E8FC5}"/>
              </a:ext>
            </a:extLst>
          </p:cNvPr>
          <p:cNvPicPr>
            <a:picLocks noChangeAspect="1"/>
          </p:cNvPicPr>
          <p:nvPr/>
        </p:nvPicPr>
        <p:blipFill>
          <a:blip r:embed="rId5"/>
          <a:stretch>
            <a:fillRect/>
          </a:stretch>
        </p:blipFill>
        <p:spPr>
          <a:xfrm>
            <a:off x="30903" y="1024848"/>
            <a:ext cx="693480" cy="967824"/>
          </a:xfrm>
          <a:prstGeom prst="rect">
            <a:avLst/>
          </a:prstGeom>
        </p:spPr>
      </p:pic>
    </p:spTree>
    <p:extLst>
      <p:ext uri="{BB962C8B-B14F-4D97-AF65-F5344CB8AC3E}">
        <p14:creationId xmlns:p14="http://schemas.microsoft.com/office/powerpoint/2010/main" val="3020903166"/>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3E9C227D-DF71-01C1-3A30-DF7F2354CB70}"/>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AB9866A7-3E80-1058-93F9-A651BB9B685B}"/>
              </a:ext>
            </a:extLst>
          </p:cNvPr>
          <p:cNvSpPr txBox="1">
            <a:spLocks/>
          </p:cNvSpPr>
          <p:nvPr/>
        </p:nvSpPr>
        <p:spPr>
          <a:xfrm>
            <a:off x="765023" y="759783"/>
            <a:ext cx="106013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RECOMMENDATIONS FOR KHAYELITSHA HOSPITAL</a:t>
            </a:r>
          </a:p>
          <a:p>
            <a:endParaRPr lang="en-ZA" sz="800"/>
          </a:p>
          <a:p>
            <a:pPr lvl="2">
              <a:lnSpc>
                <a:spcPct val="150000"/>
              </a:lnSpc>
            </a:pPr>
            <a:r>
              <a:rPr lang="en-ZA"/>
              <a:t>Implement a </a:t>
            </a:r>
            <a:r>
              <a:rPr lang="en-ZA" b="1"/>
              <a:t>bird control strategy </a:t>
            </a:r>
            <a:r>
              <a:rPr lang="en-ZA"/>
              <a:t>to prevent nesting and the accumulation of bird waste in and around roofs. Close off all bird access points.</a:t>
            </a:r>
          </a:p>
          <a:p>
            <a:pPr lvl="2">
              <a:lnSpc>
                <a:spcPct val="150000"/>
              </a:lnSpc>
            </a:pPr>
            <a:r>
              <a:rPr lang="en-ZA"/>
              <a:t>Implement a thorough </a:t>
            </a:r>
            <a:r>
              <a:rPr lang="en-ZA" b="1"/>
              <a:t>cleaning and maintenance programme</a:t>
            </a:r>
            <a:r>
              <a:rPr lang="en-ZA"/>
              <a:t>, which includes the removal of all debris and bird waste from roofs at regular intervals.</a:t>
            </a:r>
          </a:p>
          <a:p>
            <a:pPr lvl="2">
              <a:lnSpc>
                <a:spcPct val="150000"/>
              </a:lnSpc>
            </a:pPr>
            <a:r>
              <a:rPr lang="en-ZA"/>
              <a:t>Replace missing </a:t>
            </a:r>
            <a:r>
              <a:rPr lang="en-ZA" b="1"/>
              <a:t>gutters</a:t>
            </a:r>
            <a:r>
              <a:rPr lang="en-ZA"/>
              <a:t>.</a:t>
            </a:r>
          </a:p>
          <a:p>
            <a:pPr lvl="2">
              <a:lnSpc>
                <a:spcPct val="150000"/>
              </a:lnSpc>
            </a:pPr>
            <a:r>
              <a:rPr lang="en-ZA"/>
              <a:t>Although not structurally concerning at this stage, minor </a:t>
            </a:r>
            <a:r>
              <a:rPr lang="en-ZA" b="1"/>
              <a:t>settlement cracks should be sealed </a:t>
            </a:r>
            <a:r>
              <a:rPr lang="en-ZA"/>
              <a:t>to prevent water ingress, and their progression monitored over time.</a:t>
            </a:r>
          </a:p>
          <a:p>
            <a:pPr lvl="2">
              <a:lnSpc>
                <a:spcPct val="140000"/>
              </a:lnSpc>
            </a:pPr>
            <a:endParaRPr lang="en-ZA"/>
          </a:p>
          <a:p>
            <a:pPr lvl="2">
              <a:lnSpc>
                <a:spcPct val="140000"/>
              </a:lnSpc>
            </a:pPr>
            <a:endParaRPr lang="en-ZA"/>
          </a:p>
          <a:p>
            <a:pPr lvl="2">
              <a:lnSpc>
                <a:spcPct val="140000"/>
              </a:lnSpc>
            </a:pPr>
            <a:endParaRPr lang="en-ZA"/>
          </a:p>
        </p:txBody>
      </p:sp>
      <p:sp>
        <p:nvSpPr>
          <p:cNvPr id="3" name="Title 3">
            <a:extLst>
              <a:ext uri="{FF2B5EF4-FFF2-40B4-BE49-F238E27FC236}">
                <a16:creationId xmlns:a16="http://schemas.microsoft.com/office/drawing/2014/main" id="{E3C8C86C-F2B1-3565-5EC8-CA3D60A5BB04}"/>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B2841D93-946E-DD00-26AE-C9A98F4A3544}"/>
              </a:ext>
            </a:extLst>
          </p:cNvPr>
          <p:cNvPicPr>
            <a:picLocks noChangeAspect="1"/>
          </p:cNvPicPr>
          <p:nvPr/>
        </p:nvPicPr>
        <p:blipFill>
          <a:blip r:embed="rId5"/>
          <a:stretch>
            <a:fillRect/>
          </a:stretch>
        </p:blipFill>
        <p:spPr>
          <a:xfrm>
            <a:off x="30903" y="1024848"/>
            <a:ext cx="693480" cy="967824"/>
          </a:xfrm>
          <a:prstGeom prst="rect">
            <a:avLst/>
          </a:prstGeom>
        </p:spPr>
      </p:pic>
    </p:spTree>
    <p:extLst>
      <p:ext uri="{BB962C8B-B14F-4D97-AF65-F5344CB8AC3E}">
        <p14:creationId xmlns:p14="http://schemas.microsoft.com/office/powerpoint/2010/main" val="232348672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139A0580-5CB9-1C0B-C02F-6F08049964D0}"/>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2E787223-BD52-75D2-2B11-A72410F850EF}"/>
              </a:ext>
            </a:extLst>
          </p:cNvPr>
          <p:cNvSpPr txBox="1">
            <a:spLocks/>
          </p:cNvSpPr>
          <p:nvPr/>
        </p:nvSpPr>
        <p:spPr>
          <a:xfrm>
            <a:off x="765023" y="759783"/>
            <a:ext cx="106013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LESSONS LEARNT</a:t>
            </a:r>
          </a:p>
          <a:p>
            <a:endParaRPr lang="en-ZA" sz="800"/>
          </a:p>
          <a:p>
            <a:pPr lvl="2">
              <a:lnSpc>
                <a:spcPct val="150000"/>
              </a:lnSpc>
            </a:pPr>
            <a:r>
              <a:rPr lang="en-ZA"/>
              <a:t>Avoid the implementation of similar </a:t>
            </a:r>
            <a:r>
              <a:rPr lang="en-ZA" b="1"/>
              <a:t>roof pitch transitions/apron details.</a:t>
            </a:r>
            <a:r>
              <a:rPr lang="en-ZA"/>
              <a:t> </a:t>
            </a:r>
          </a:p>
          <a:p>
            <a:pPr lvl="2">
              <a:lnSpc>
                <a:spcPct val="150000"/>
              </a:lnSpc>
            </a:pPr>
            <a:r>
              <a:rPr lang="en-ZA"/>
              <a:t>Avoid </a:t>
            </a:r>
            <a:r>
              <a:rPr lang="en-ZA" b="1"/>
              <a:t>overcomplicated roof designs</a:t>
            </a:r>
            <a:r>
              <a:rPr lang="en-ZA"/>
              <a:t>.</a:t>
            </a:r>
          </a:p>
          <a:p>
            <a:pPr lvl="2">
              <a:lnSpc>
                <a:spcPct val="150000"/>
              </a:lnSpc>
            </a:pPr>
            <a:r>
              <a:rPr lang="en-ZA"/>
              <a:t>Ensure that the roof pitch of at </a:t>
            </a:r>
            <a:r>
              <a:rPr lang="en-ZA" b="1"/>
              <a:t>least 11 ° </a:t>
            </a:r>
            <a:r>
              <a:rPr lang="en-ZA"/>
              <a:t>is selected in all future projects to reduce the risk of wind-driven moisture ingress.</a:t>
            </a:r>
          </a:p>
          <a:p>
            <a:pPr lvl="2">
              <a:lnSpc>
                <a:spcPct val="150000"/>
              </a:lnSpc>
            </a:pPr>
            <a:r>
              <a:rPr lang="en-ZA"/>
              <a:t>Ensure roof designs comply with latest SANS 10400, especially consider Parts L, R, T, XA.</a:t>
            </a:r>
          </a:p>
          <a:p>
            <a:pPr lvl="2">
              <a:lnSpc>
                <a:spcPct val="150000"/>
              </a:lnSpc>
            </a:pPr>
            <a:r>
              <a:rPr lang="en-ZA"/>
              <a:t>Assess subcontractor’s previous installation experience and workmanship.</a:t>
            </a:r>
          </a:p>
          <a:p>
            <a:pPr lvl="2">
              <a:lnSpc>
                <a:spcPct val="150000"/>
              </a:lnSpc>
            </a:pPr>
            <a:r>
              <a:rPr lang="en-ZA" b="1"/>
              <a:t>Inspections during construction: </a:t>
            </a:r>
            <a:r>
              <a:rPr lang="en-ZA"/>
              <a:t>It is imperative that detailed inspections by PSP and manufacturer take place </a:t>
            </a:r>
            <a:r>
              <a:rPr lang="en-ZA" b="1"/>
              <a:t>during and after installation</a:t>
            </a:r>
            <a:r>
              <a:rPr lang="en-ZA"/>
              <a:t>, to assess if roof sheeting, edges and flashings are not damaged/deformed.  Replacement of damaged material is required and </a:t>
            </a:r>
            <a:r>
              <a:rPr lang="en-ZA" b="1"/>
              <a:t>repairs should not be permitted.</a:t>
            </a:r>
          </a:p>
          <a:p>
            <a:pPr lvl="2">
              <a:lnSpc>
                <a:spcPct val="150000"/>
              </a:lnSpc>
            </a:pPr>
            <a:r>
              <a:rPr lang="en-ZA"/>
              <a:t>Use of an </a:t>
            </a:r>
            <a:r>
              <a:rPr lang="en-ZA" b="1"/>
              <a:t>approved vapour control membrane or underlay </a:t>
            </a:r>
            <a:r>
              <a:rPr lang="en-ZA"/>
              <a:t>is required, to protect roof installation from moisture damage. </a:t>
            </a:r>
          </a:p>
          <a:p>
            <a:pPr lvl="2">
              <a:lnSpc>
                <a:spcPct val="140000"/>
              </a:lnSpc>
            </a:pPr>
            <a:endParaRPr lang="en-ZA"/>
          </a:p>
          <a:p>
            <a:pPr lvl="2">
              <a:lnSpc>
                <a:spcPct val="140000"/>
              </a:lnSpc>
            </a:pPr>
            <a:endParaRPr lang="en-ZA"/>
          </a:p>
          <a:p>
            <a:pPr lvl="2">
              <a:lnSpc>
                <a:spcPct val="140000"/>
              </a:lnSpc>
            </a:pPr>
            <a:endParaRPr lang="en-ZA"/>
          </a:p>
        </p:txBody>
      </p:sp>
      <p:sp>
        <p:nvSpPr>
          <p:cNvPr id="3" name="Title 3">
            <a:extLst>
              <a:ext uri="{FF2B5EF4-FFF2-40B4-BE49-F238E27FC236}">
                <a16:creationId xmlns:a16="http://schemas.microsoft.com/office/drawing/2014/main" id="{D0DD09A3-78C5-D7A3-8172-6E143A4878A1}"/>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EF9EA3F0-B80E-7044-9121-0E7CF255DC25}"/>
              </a:ext>
            </a:extLst>
          </p:cNvPr>
          <p:cNvPicPr>
            <a:picLocks noChangeAspect="1"/>
          </p:cNvPicPr>
          <p:nvPr/>
        </p:nvPicPr>
        <p:blipFill>
          <a:blip r:embed="rId5"/>
          <a:stretch>
            <a:fillRect/>
          </a:stretch>
        </p:blipFill>
        <p:spPr>
          <a:xfrm>
            <a:off x="-198" y="1028740"/>
            <a:ext cx="715233" cy="846359"/>
          </a:xfrm>
          <a:prstGeom prst="rect">
            <a:avLst/>
          </a:prstGeom>
        </p:spPr>
      </p:pic>
    </p:spTree>
    <p:extLst>
      <p:ext uri="{BB962C8B-B14F-4D97-AF65-F5344CB8AC3E}">
        <p14:creationId xmlns:p14="http://schemas.microsoft.com/office/powerpoint/2010/main" val="997173637"/>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D9C55BDA-FECF-A42A-CEFD-831CA3BF3403}"/>
            </a:ext>
          </a:extLst>
        </p:cNvPr>
        <p:cNvGrpSpPr/>
        <p:nvPr/>
      </p:nvGrpSpPr>
      <p:grpSpPr>
        <a:xfrm>
          <a:off x="0" y="0"/>
          <a:ext cx="0" cy="0"/>
          <a:chOff x="0" y="0"/>
          <a:chExt cx="0" cy="0"/>
        </a:xfrm>
      </p:grpSpPr>
      <p:sp>
        <p:nvSpPr>
          <p:cNvPr id="6" name="Text Placeholder 6">
            <a:extLst>
              <a:ext uri="{FF2B5EF4-FFF2-40B4-BE49-F238E27FC236}">
                <a16:creationId xmlns:a16="http://schemas.microsoft.com/office/drawing/2014/main" id="{E1D534D3-C144-15F0-2726-571A8076E7E6}"/>
              </a:ext>
            </a:extLst>
          </p:cNvPr>
          <p:cNvSpPr txBox="1">
            <a:spLocks/>
          </p:cNvSpPr>
          <p:nvPr/>
        </p:nvSpPr>
        <p:spPr>
          <a:xfrm>
            <a:off x="765023" y="759783"/>
            <a:ext cx="10601316" cy="3784316"/>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4"/>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fontAlgn="base"/>
            <a:endParaRPr lang="en-US" sz="1400" b="0">
              <a:latin typeface="Century Gothic"/>
            </a:endParaRPr>
          </a:p>
          <a:p>
            <a:r>
              <a:rPr lang="en-ZA" sz="2400"/>
              <a:t>LESSONS LEARNT</a:t>
            </a:r>
          </a:p>
          <a:p>
            <a:endParaRPr lang="en-ZA" sz="800"/>
          </a:p>
          <a:p>
            <a:pPr lvl="2">
              <a:lnSpc>
                <a:spcPct val="150000"/>
              </a:lnSpc>
            </a:pPr>
            <a:r>
              <a:rPr lang="en-ZA" b="1"/>
              <a:t>Long span sheeting </a:t>
            </a:r>
            <a:r>
              <a:rPr lang="en-ZA"/>
              <a:t>to be considered to </a:t>
            </a:r>
            <a:r>
              <a:rPr lang="en-ZA" b="1"/>
              <a:t>avoid cutting/joints</a:t>
            </a:r>
            <a:r>
              <a:rPr lang="en-ZA"/>
              <a:t>.</a:t>
            </a:r>
          </a:p>
          <a:p>
            <a:pPr lvl="2">
              <a:lnSpc>
                <a:spcPct val="150000"/>
              </a:lnSpc>
            </a:pPr>
            <a:r>
              <a:rPr lang="en-ZA" b="1"/>
              <a:t>Avoid on-site cutting </a:t>
            </a:r>
            <a:r>
              <a:rPr lang="en-ZA"/>
              <a:t>of roof sheeting and flashings (cutting off-site at factory)</a:t>
            </a:r>
          </a:p>
          <a:p>
            <a:pPr lvl="2">
              <a:lnSpc>
                <a:spcPct val="150000"/>
              </a:lnSpc>
            </a:pPr>
            <a:r>
              <a:rPr lang="en-ZA"/>
              <a:t>If on-site cutting is required, </a:t>
            </a:r>
            <a:r>
              <a:rPr lang="en-ZA" b="1"/>
              <a:t>manufacturer approved cutting methods and tools </a:t>
            </a:r>
            <a:r>
              <a:rPr lang="en-ZA"/>
              <a:t>such as nibblers, hand shears/tin snips that preserve the protective coating and structural integrity of the sheeting should be employed. </a:t>
            </a:r>
          </a:p>
          <a:p>
            <a:pPr lvl="2">
              <a:lnSpc>
                <a:spcPct val="150000"/>
              </a:lnSpc>
            </a:pPr>
            <a:r>
              <a:rPr lang="en-ZA"/>
              <a:t>Avoid cutting over installed roofs. </a:t>
            </a:r>
          </a:p>
          <a:p>
            <a:pPr lvl="2">
              <a:lnSpc>
                <a:spcPct val="150000"/>
              </a:lnSpc>
            </a:pPr>
            <a:r>
              <a:rPr lang="en-ZA"/>
              <a:t>All </a:t>
            </a:r>
            <a:r>
              <a:rPr lang="en-ZA" b="1"/>
              <a:t>metal</a:t>
            </a:r>
            <a:r>
              <a:rPr lang="en-ZA"/>
              <a:t> </a:t>
            </a:r>
            <a:r>
              <a:rPr lang="en-ZA" b="1"/>
              <a:t>filings/ swarf to be removed </a:t>
            </a:r>
            <a:r>
              <a:rPr lang="en-ZA"/>
              <a:t>after cutting to avoid corrosion. </a:t>
            </a:r>
          </a:p>
          <a:p>
            <a:pPr lvl="2">
              <a:lnSpc>
                <a:spcPct val="150000"/>
              </a:lnSpc>
            </a:pPr>
            <a:r>
              <a:rPr lang="en-ZA"/>
              <a:t>Avoid use of cutting tools with </a:t>
            </a:r>
            <a:r>
              <a:rPr lang="en-ZA" b="1"/>
              <a:t>abrasive discs angle grinders </a:t>
            </a:r>
            <a:r>
              <a:rPr lang="en-ZA"/>
              <a:t>or tools that generate heat/sparks.</a:t>
            </a:r>
          </a:p>
          <a:p>
            <a:pPr lvl="2">
              <a:lnSpc>
                <a:spcPct val="150000"/>
              </a:lnSpc>
            </a:pPr>
            <a:r>
              <a:rPr lang="en-ZA"/>
              <a:t>Investigate the specification of a </a:t>
            </a:r>
            <a:r>
              <a:rPr lang="en-ZA" b="1"/>
              <a:t>more robust roof sheeting </a:t>
            </a:r>
            <a:r>
              <a:rPr lang="en-ZA"/>
              <a:t>in future projects. The suitability of </a:t>
            </a:r>
            <a:r>
              <a:rPr lang="en-ZA" b="1"/>
              <a:t>AZ200</a:t>
            </a:r>
            <a:r>
              <a:rPr lang="en-ZA"/>
              <a:t> could be investigated as a potential replacement sheet specification, though this will have a cost implication. </a:t>
            </a:r>
            <a:endParaRPr lang="en-ZA" b="1">
              <a:solidFill>
                <a:srgbClr val="FF0000"/>
              </a:solidFill>
            </a:endParaRPr>
          </a:p>
          <a:p>
            <a:pPr lvl="2">
              <a:lnSpc>
                <a:spcPct val="140000"/>
              </a:lnSpc>
            </a:pPr>
            <a:endParaRPr lang="en-ZA"/>
          </a:p>
        </p:txBody>
      </p:sp>
      <p:sp>
        <p:nvSpPr>
          <p:cNvPr id="3" name="Title 3">
            <a:extLst>
              <a:ext uri="{FF2B5EF4-FFF2-40B4-BE49-F238E27FC236}">
                <a16:creationId xmlns:a16="http://schemas.microsoft.com/office/drawing/2014/main" id="{12E24A85-D700-83AA-1BE4-25DDF13133CE}"/>
              </a:ext>
            </a:extLst>
          </p:cNvPr>
          <p:cNvSpPr>
            <a:spLocks noGrp="1"/>
          </p:cNvSpPr>
          <p:nvPr>
            <p:ph type="title"/>
          </p:nvPr>
        </p:nvSpPr>
        <p:spPr>
          <a:xfrm>
            <a:off x="284913" y="200527"/>
            <a:ext cx="11462940" cy="559256"/>
          </a:xfrm>
        </p:spPr>
        <p:txBody>
          <a:bodyPr/>
          <a:lstStyle/>
          <a:p>
            <a:r>
              <a:rPr lang="en-ZA"/>
              <a:t>Khayelitsha Hospital</a:t>
            </a:r>
          </a:p>
        </p:txBody>
      </p:sp>
      <p:pic>
        <p:nvPicPr>
          <p:cNvPr id="4" name="Picture 3">
            <a:extLst>
              <a:ext uri="{FF2B5EF4-FFF2-40B4-BE49-F238E27FC236}">
                <a16:creationId xmlns:a16="http://schemas.microsoft.com/office/drawing/2014/main" id="{2C7CF658-9A0D-ABBB-A6D5-440D5EE72AFD}"/>
              </a:ext>
            </a:extLst>
          </p:cNvPr>
          <p:cNvPicPr>
            <a:picLocks noChangeAspect="1"/>
          </p:cNvPicPr>
          <p:nvPr/>
        </p:nvPicPr>
        <p:blipFill>
          <a:blip r:embed="rId5"/>
          <a:stretch>
            <a:fillRect/>
          </a:stretch>
        </p:blipFill>
        <p:spPr>
          <a:xfrm>
            <a:off x="-198" y="1028740"/>
            <a:ext cx="715233" cy="846359"/>
          </a:xfrm>
          <a:prstGeom prst="rect">
            <a:avLst/>
          </a:prstGeom>
        </p:spPr>
      </p:pic>
    </p:spTree>
    <p:extLst>
      <p:ext uri="{BB962C8B-B14F-4D97-AF65-F5344CB8AC3E}">
        <p14:creationId xmlns:p14="http://schemas.microsoft.com/office/powerpoint/2010/main" val="4060948303"/>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4913" y="200527"/>
            <a:ext cx="11462940" cy="559256"/>
          </a:xfrm>
        </p:spPr>
        <p:txBody>
          <a:bodyPr/>
          <a:lstStyle/>
          <a:p>
            <a:r>
              <a:rPr lang="en-ZA"/>
              <a:t>Design Quality Oversight – A Building Systems Approach _ Roof Systems</a:t>
            </a:r>
          </a:p>
        </p:txBody>
      </p:sp>
      <p:sp>
        <p:nvSpPr>
          <p:cNvPr id="6" name="Text Placeholder 6">
            <a:extLst>
              <a:ext uri="{FF2B5EF4-FFF2-40B4-BE49-F238E27FC236}">
                <a16:creationId xmlns:a16="http://schemas.microsoft.com/office/drawing/2014/main" id="{53828A59-F536-44C4-A720-36D0F19E0E19}"/>
              </a:ext>
            </a:extLst>
          </p:cNvPr>
          <p:cNvSpPr txBox="1">
            <a:spLocks/>
          </p:cNvSpPr>
          <p:nvPr/>
        </p:nvSpPr>
        <p:spPr>
          <a:xfrm>
            <a:off x="1115855" y="1480794"/>
            <a:ext cx="9801056" cy="4492651"/>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2"/>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base"/>
            <a:endParaRPr lang="en-US" sz="1400" b="0">
              <a:latin typeface="Century Gothic"/>
            </a:endParaRPr>
          </a:p>
          <a:p>
            <a:pPr algn="ctr">
              <a:spcBef>
                <a:spcPts val="0"/>
              </a:spcBef>
            </a:pPr>
            <a:r>
              <a:rPr lang="en-US" sz="1400"/>
              <a:t>CLOSING COMMENTS AND TEAM FEEDBACK CHANNELS</a:t>
            </a: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r>
              <a:rPr lang="en-US" sz="1400">
                <a:ea typeface="MS Mincho" panose="02020609040205080304" pitchFamily="49" charset="-128"/>
                <a:cs typeface="Times New Roman" panose="02020603050405020304" pitchFamily="18" charset="0"/>
              </a:rPr>
              <a:t>CONTACT PPID ARCHSERVICES</a:t>
            </a:r>
          </a:p>
          <a:p>
            <a:pPr algn="ctr">
              <a:spcBef>
                <a:spcPts val="0"/>
              </a:spcBef>
            </a:pPr>
            <a:r>
              <a:rPr lang="en-US" sz="1400" b="0">
                <a:ea typeface="MS Mincho" panose="02020609040205080304" pitchFamily="49" charset="-128"/>
                <a:cs typeface="Times New Roman" panose="02020603050405020304" pitchFamily="18" charset="0"/>
                <a:hlinkClick r:id="rId3"/>
              </a:rPr>
              <a:t>DOI-CDHI.PPID-ARCHSERVICES@westerncape.gov.za</a:t>
            </a:r>
            <a:endParaRPr lang="en-US" sz="1400" b="0">
              <a:ea typeface="MS Mincho" panose="02020609040205080304" pitchFamily="49" charset="-128"/>
              <a:cs typeface="Times New Roman" panose="02020603050405020304" pitchFamily="18" charset="0"/>
            </a:endParaRPr>
          </a:p>
          <a:p>
            <a:pPr algn="ctr">
              <a:spcBef>
                <a:spcPts val="0"/>
              </a:spcBef>
            </a:pPr>
            <a:endParaRPr lang="en-US" sz="1400">
              <a:ea typeface="MS Mincho" panose="02020609040205080304" pitchFamily="49" charset="-128"/>
              <a:cs typeface="Times New Roman" panose="02020603050405020304" pitchFamily="18" charset="0"/>
            </a:endParaRPr>
          </a:p>
          <a:p>
            <a:pPr algn="ctr">
              <a:spcBef>
                <a:spcPts val="0"/>
              </a:spcBef>
            </a:pPr>
            <a:endParaRPr lang="en-US" sz="1400">
              <a:ea typeface="MS Mincho" panose="02020609040205080304" pitchFamily="49" charset="-128"/>
              <a:cs typeface="Times New Roman" panose="02020603050405020304" pitchFamily="18" charset="0"/>
            </a:endParaRPr>
          </a:p>
          <a:p>
            <a:pPr algn="ctr">
              <a:spcBef>
                <a:spcPts val="0"/>
              </a:spcBef>
            </a:pPr>
            <a:r>
              <a:rPr lang="en-US" sz="1400">
                <a:solidFill>
                  <a:schemeClr val="accent3"/>
                </a:solidFill>
              </a:rPr>
              <a:t>CHIEF ARCHITECT FOR YOUR TEAM</a:t>
            </a: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b="0">
              <a:ea typeface="MS Mincho" panose="02020609040205080304" pitchFamily="49" charset="-128"/>
              <a:cs typeface="Times New Roman" panose="02020603050405020304" pitchFamily="18" charset="0"/>
            </a:endParaRPr>
          </a:p>
          <a:p>
            <a:pPr algn="ctr">
              <a:spcBef>
                <a:spcPts val="0"/>
              </a:spcBef>
            </a:pPr>
            <a:endParaRPr lang="en-US" sz="1400"/>
          </a:p>
          <a:p>
            <a:pPr algn="ctr"/>
            <a:endParaRPr lang="en-US" sz="1100" b="0">
              <a:latin typeface="Century Gothic"/>
            </a:endParaRPr>
          </a:p>
        </p:txBody>
      </p:sp>
      <p:sp>
        <p:nvSpPr>
          <p:cNvPr id="5" name="Freeform 3">
            <a:extLst>
              <a:ext uri="{FF2B5EF4-FFF2-40B4-BE49-F238E27FC236}">
                <a16:creationId xmlns:a16="http://schemas.microsoft.com/office/drawing/2014/main" id="{ABBC3114-0DEB-440D-BDA3-ABDC041C7C1B}"/>
              </a:ext>
            </a:extLst>
          </p:cNvPr>
          <p:cNvSpPr/>
          <p:nvPr/>
        </p:nvSpPr>
        <p:spPr>
          <a:xfrm>
            <a:off x="392391" y="1232051"/>
            <a:ext cx="1905000" cy="1697831"/>
          </a:xfrm>
          <a:custGeom>
            <a:avLst/>
            <a:gdLst/>
            <a:ahLst/>
            <a:cxnLst/>
            <a:rect l="l" t="t" r="r" b="b"/>
            <a:pathLst>
              <a:path w="1905000" h="1697831">
                <a:moveTo>
                  <a:pt x="0" y="0"/>
                </a:moveTo>
                <a:lnTo>
                  <a:pt x="1905000" y="0"/>
                </a:lnTo>
                <a:lnTo>
                  <a:pt x="1905000" y="1697831"/>
                </a:lnTo>
                <a:lnTo>
                  <a:pt x="0" y="16978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7" name="Table 8">
            <a:extLst>
              <a:ext uri="{FF2B5EF4-FFF2-40B4-BE49-F238E27FC236}">
                <a16:creationId xmlns:a16="http://schemas.microsoft.com/office/drawing/2014/main" id="{BB3CA117-D2E4-41CF-8B8E-64EBE7F3DB81}"/>
              </a:ext>
            </a:extLst>
          </p:cNvPr>
          <p:cNvGraphicFramePr>
            <a:graphicFrameLocks noGrp="1"/>
          </p:cNvGraphicFramePr>
          <p:nvPr>
            <p:extLst>
              <p:ext uri="{D42A27DB-BD31-4B8C-83A1-F6EECF244321}">
                <p14:modId xmlns:p14="http://schemas.microsoft.com/office/powerpoint/2010/main" val="3119864822"/>
              </p:ext>
            </p:extLst>
          </p:nvPr>
        </p:nvGraphicFramePr>
        <p:xfrm>
          <a:off x="1115855" y="4013844"/>
          <a:ext cx="10058400" cy="74168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1443446998"/>
                    </a:ext>
                  </a:extLst>
                </a:gridCol>
                <a:gridCol w="2514600">
                  <a:extLst>
                    <a:ext uri="{9D8B030D-6E8A-4147-A177-3AD203B41FA5}">
                      <a16:colId xmlns:a16="http://schemas.microsoft.com/office/drawing/2014/main" val="2401522891"/>
                    </a:ext>
                  </a:extLst>
                </a:gridCol>
                <a:gridCol w="2514600">
                  <a:extLst>
                    <a:ext uri="{9D8B030D-6E8A-4147-A177-3AD203B41FA5}">
                      <a16:colId xmlns:a16="http://schemas.microsoft.com/office/drawing/2014/main" val="1071091595"/>
                    </a:ext>
                  </a:extLst>
                </a:gridCol>
                <a:gridCol w="2514600">
                  <a:extLst>
                    <a:ext uri="{9D8B030D-6E8A-4147-A177-3AD203B41FA5}">
                      <a16:colId xmlns:a16="http://schemas.microsoft.com/office/drawing/2014/main" val="2839259935"/>
                    </a:ext>
                  </a:extLst>
                </a:gridCol>
              </a:tblGrid>
              <a:tr h="370840">
                <a:tc>
                  <a:txBody>
                    <a:bodyPr/>
                    <a:lstStyle/>
                    <a:p>
                      <a:pPr algn="ctr"/>
                      <a:r>
                        <a:rPr lang="en-US" sz="1400">
                          <a:solidFill>
                            <a:schemeClr val="tx1"/>
                          </a:solidFill>
                          <a:latin typeface="+mn-lt"/>
                        </a:rPr>
                        <a:t>Metro 1</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tx1"/>
                          </a:solidFill>
                          <a:latin typeface="+mn-lt"/>
                        </a:rPr>
                        <a:t>Metro 2 </a:t>
                      </a:r>
                      <a:r>
                        <a:rPr lang="en-US" sz="1400" b="0">
                          <a:solidFill>
                            <a:schemeClr val="tx1"/>
                          </a:solidFill>
                          <a:latin typeface="+mn-lt"/>
                        </a:rPr>
                        <a:t>(GKO)</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tx1"/>
                          </a:solidFill>
                          <a:latin typeface="+mn-lt"/>
                        </a:rPr>
                        <a:t>Metro 3 </a:t>
                      </a:r>
                      <a:r>
                        <a:rPr lang="en-US" sz="1400" b="0">
                          <a:solidFill>
                            <a:schemeClr val="tx1"/>
                          </a:solidFill>
                          <a:latin typeface="+mn-lt"/>
                        </a:rPr>
                        <a:t>(WCW)</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solidFill>
                            <a:schemeClr val="tx1"/>
                          </a:solidFill>
                          <a:latin typeface="+mn-lt"/>
                        </a:rPr>
                        <a:t>Metro 4 </a:t>
                      </a:r>
                      <a:r>
                        <a:rPr lang="en-US" sz="1400" b="0">
                          <a:solidFill>
                            <a:schemeClr val="tx1"/>
                          </a:solidFill>
                          <a:latin typeface="+mn-lt"/>
                        </a:rPr>
                        <a:t>(METRO WEST)</a:t>
                      </a: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322551"/>
                  </a:ext>
                </a:extLst>
              </a:tr>
              <a:tr h="370840">
                <a:tc>
                  <a:txBody>
                    <a:bodyPr/>
                    <a:lstStyle/>
                    <a:p>
                      <a:pPr algn="ctr"/>
                      <a:r>
                        <a:rPr lang="en-US" sz="1400">
                          <a:latin typeface="+mn-lt"/>
                        </a:rPr>
                        <a:t>Cornelia Mc </a:t>
                      </a:r>
                      <a:r>
                        <a:rPr lang="en-US" sz="1400" err="1">
                          <a:latin typeface="+mn-lt"/>
                        </a:rPr>
                        <a:t>Enery</a:t>
                      </a:r>
                      <a:r>
                        <a:rPr lang="en-US" sz="1400">
                          <a:latin typeface="+mn-lt"/>
                        </a:rPr>
                        <a:t> - Hayes</a:t>
                      </a:r>
                      <a:endParaRPr lang="en-US" sz="1400">
                        <a:solidFill>
                          <a:schemeClr val="tx1"/>
                        </a:solidFill>
                        <a:latin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mn-lt"/>
                        </a:rPr>
                        <a:t>Vongai Pasirayi</a:t>
                      </a:r>
                      <a:endParaRPr lang="en-US" sz="1400">
                        <a:solidFill>
                          <a:schemeClr val="tx1"/>
                        </a:solidFill>
                        <a:latin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mn-lt"/>
                        </a:rPr>
                        <a:t>James Claassen</a:t>
                      </a:r>
                      <a:endParaRPr lang="en-US" sz="1400">
                        <a:solidFill>
                          <a:schemeClr val="tx1"/>
                        </a:solidFill>
                        <a:latin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a:latin typeface="+mn-lt"/>
                        </a:rPr>
                        <a:t>Karl – Robert </a:t>
                      </a:r>
                      <a:r>
                        <a:rPr lang="en-US" sz="1400" err="1">
                          <a:latin typeface="+mn-lt"/>
                        </a:rPr>
                        <a:t>Gloek</a:t>
                      </a:r>
                      <a:endParaRPr lang="en-US" sz="1400">
                        <a:solidFill>
                          <a:schemeClr val="tx1"/>
                        </a:solidFill>
                        <a:latin typeface="+mn-lt"/>
                      </a:endParaRPr>
                    </a:p>
                  </a:txBody>
                  <a:tcP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0986918"/>
                  </a:ext>
                </a:extLst>
              </a:tr>
            </a:tbl>
          </a:graphicData>
        </a:graphic>
      </p:graphicFrame>
    </p:spTree>
    <p:extLst>
      <p:ext uri="{BB962C8B-B14F-4D97-AF65-F5344CB8AC3E}">
        <p14:creationId xmlns:p14="http://schemas.microsoft.com/office/powerpoint/2010/main" val="4142205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Design Quality Oversight – A Building Systems Approach _ Roof Systems</a:t>
            </a:r>
          </a:p>
        </p:txBody>
      </p:sp>
      <p:sp>
        <p:nvSpPr>
          <p:cNvPr id="8" name="Freeform 2">
            <a:extLst>
              <a:ext uri="{FF2B5EF4-FFF2-40B4-BE49-F238E27FC236}">
                <a16:creationId xmlns:a16="http://schemas.microsoft.com/office/drawing/2014/main" id="{EEC712C7-2DDE-474A-9D6A-5D3C6CB1BCC1}"/>
              </a:ext>
            </a:extLst>
          </p:cNvPr>
          <p:cNvSpPr/>
          <p:nvPr/>
        </p:nvSpPr>
        <p:spPr>
          <a:xfrm>
            <a:off x="284913" y="1346256"/>
            <a:ext cx="1905000" cy="1686791"/>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5" name="Table 4">
            <a:extLst>
              <a:ext uri="{FF2B5EF4-FFF2-40B4-BE49-F238E27FC236}">
                <a16:creationId xmlns:a16="http://schemas.microsoft.com/office/drawing/2014/main" id="{365FCBE0-1408-4FBB-97C4-43EA45B2A6E0}"/>
              </a:ext>
            </a:extLst>
          </p:cNvPr>
          <p:cNvGraphicFramePr>
            <a:graphicFrameLocks noGrp="1"/>
          </p:cNvGraphicFramePr>
          <p:nvPr>
            <p:extLst>
              <p:ext uri="{D42A27DB-BD31-4B8C-83A1-F6EECF244321}">
                <p14:modId xmlns:p14="http://schemas.microsoft.com/office/powerpoint/2010/main" val="546182057"/>
              </p:ext>
            </p:extLst>
          </p:nvPr>
        </p:nvGraphicFramePr>
        <p:xfrm>
          <a:off x="2658357" y="1531792"/>
          <a:ext cx="9089496" cy="5080000"/>
        </p:xfrm>
        <a:graphic>
          <a:graphicData uri="http://schemas.openxmlformats.org/drawingml/2006/table">
            <a:tbl>
              <a:tblPr firstRow="1" bandRow="1">
                <a:tableStyleId>{5C22544A-7EE6-4342-B048-85BDC9FD1C3A}</a:tableStyleId>
              </a:tblPr>
              <a:tblGrid>
                <a:gridCol w="2571752">
                  <a:extLst>
                    <a:ext uri="{9D8B030D-6E8A-4147-A177-3AD203B41FA5}">
                      <a16:colId xmlns:a16="http://schemas.microsoft.com/office/drawing/2014/main" val="20000"/>
                    </a:ext>
                  </a:extLst>
                </a:gridCol>
                <a:gridCol w="6517744">
                  <a:extLst>
                    <a:ext uri="{9D8B030D-6E8A-4147-A177-3AD203B41FA5}">
                      <a16:colId xmlns:a16="http://schemas.microsoft.com/office/drawing/2014/main" val="20001"/>
                    </a:ext>
                  </a:extLst>
                </a:gridCol>
              </a:tblGrid>
              <a:tr h="508000">
                <a:tc>
                  <a:txBody>
                    <a:bodyPr/>
                    <a:lstStyle/>
                    <a:p>
                      <a:pPr>
                        <a:defRPr sz="1200">
                          <a:latin typeface="Century Gothic"/>
                        </a:defRPr>
                      </a:pPr>
                      <a:r>
                        <a:t>Component</a:t>
                      </a:r>
                    </a:p>
                  </a:txBody>
                  <a:tcPr/>
                </a:tc>
                <a:tc>
                  <a:txBody>
                    <a:bodyPr/>
                    <a:lstStyle/>
                    <a:p>
                      <a:pPr>
                        <a:defRPr sz="1200">
                          <a:latin typeface="Century Gothic"/>
                        </a:defRPr>
                      </a:pPr>
                      <a:r>
                        <a:t>Definition</a:t>
                      </a:r>
                    </a:p>
                  </a:txBody>
                  <a:tcPr/>
                </a:tc>
                <a:extLst>
                  <a:ext uri="{0D108BD9-81ED-4DB2-BD59-A6C34878D82A}">
                    <a16:rowId xmlns:a16="http://schemas.microsoft.com/office/drawing/2014/main" val="10000"/>
                  </a:ext>
                </a:extLst>
              </a:tr>
              <a:tr h="508000">
                <a:tc>
                  <a:txBody>
                    <a:bodyPr/>
                    <a:lstStyle/>
                    <a:p>
                      <a:pPr>
                        <a:defRPr sz="1200">
                          <a:latin typeface="Century Gothic"/>
                        </a:defRPr>
                      </a:pPr>
                      <a:r>
                        <a:rPr lang="en-ZA" b="1"/>
                        <a:t>Roof Structure</a:t>
                      </a:r>
                    </a:p>
                  </a:txBody>
                  <a:tcPr/>
                </a:tc>
                <a:tc>
                  <a:txBody>
                    <a:bodyPr/>
                    <a:lstStyle/>
                    <a:p>
                      <a:pPr>
                        <a:defRPr sz="1200">
                          <a:latin typeface="Century Gothic"/>
                        </a:defRPr>
                      </a:pPr>
                      <a:r>
                        <a:t>Load-bearing framework (steel trusses/concrete slab) supporting the roof system</a:t>
                      </a:r>
                    </a:p>
                  </a:txBody>
                  <a:tcPr/>
                </a:tc>
                <a:extLst>
                  <a:ext uri="{0D108BD9-81ED-4DB2-BD59-A6C34878D82A}">
                    <a16:rowId xmlns:a16="http://schemas.microsoft.com/office/drawing/2014/main" val="10001"/>
                  </a:ext>
                </a:extLst>
              </a:tr>
              <a:tr h="508000">
                <a:tc>
                  <a:txBody>
                    <a:bodyPr/>
                    <a:lstStyle/>
                    <a:p>
                      <a:pPr>
                        <a:defRPr sz="1200">
                          <a:latin typeface="Century Gothic"/>
                        </a:defRPr>
                      </a:pPr>
                      <a:r>
                        <a:rPr lang="en-ZA" b="1"/>
                        <a:t>Roof Sheeting/Covering</a:t>
                      </a:r>
                    </a:p>
                  </a:txBody>
                  <a:tcPr/>
                </a:tc>
                <a:tc>
                  <a:txBody>
                    <a:bodyPr/>
                    <a:lstStyle/>
                    <a:p>
                      <a:pPr>
                        <a:defRPr sz="1200">
                          <a:latin typeface="Century Gothic"/>
                        </a:defRPr>
                      </a:pPr>
                      <a:r>
                        <a:t>Exterior barrier protecting interior from rain, heat, wind (e.g., sheeting, tiles)</a:t>
                      </a:r>
                    </a:p>
                  </a:txBody>
                  <a:tcPr/>
                </a:tc>
                <a:extLst>
                  <a:ext uri="{0D108BD9-81ED-4DB2-BD59-A6C34878D82A}">
                    <a16:rowId xmlns:a16="http://schemas.microsoft.com/office/drawing/2014/main" val="10002"/>
                  </a:ext>
                </a:extLst>
              </a:tr>
              <a:tr h="508000">
                <a:tc>
                  <a:txBody>
                    <a:bodyPr/>
                    <a:lstStyle/>
                    <a:p>
                      <a:pPr>
                        <a:defRPr sz="1200">
                          <a:latin typeface="Century Gothic"/>
                        </a:defRPr>
                      </a:pPr>
                      <a:r>
                        <a:rPr lang="en-ZA" b="1"/>
                        <a:t>Insulation/Underlay</a:t>
                      </a:r>
                    </a:p>
                  </a:txBody>
                  <a:tcPr/>
                </a:tc>
                <a:tc>
                  <a:txBody>
                    <a:bodyPr/>
                    <a:lstStyle/>
                    <a:p>
                      <a:pPr>
                        <a:defRPr sz="1200">
                          <a:latin typeface="Century Gothic"/>
                        </a:defRPr>
                      </a:pPr>
                      <a:r>
                        <a:t>Material layer improving thermal and acoustic comfort</a:t>
                      </a:r>
                    </a:p>
                  </a:txBody>
                  <a:tcPr/>
                </a:tc>
                <a:extLst>
                  <a:ext uri="{0D108BD9-81ED-4DB2-BD59-A6C34878D82A}">
                    <a16:rowId xmlns:a16="http://schemas.microsoft.com/office/drawing/2014/main" val="10003"/>
                  </a:ext>
                </a:extLst>
              </a:tr>
              <a:tr h="508000">
                <a:tc>
                  <a:txBody>
                    <a:bodyPr/>
                    <a:lstStyle/>
                    <a:p>
                      <a:pPr>
                        <a:defRPr sz="1200">
                          <a:latin typeface="Century Gothic"/>
                        </a:defRPr>
                      </a:pPr>
                      <a:r>
                        <a:rPr lang="en-ZA" b="1"/>
                        <a:t>Waterproofing Membrane</a:t>
                      </a:r>
                    </a:p>
                  </a:txBody>
                  <a:tcPr/>
                </a:tc>
                <a:tc>
                  <a:txBody>
                    <a:bodyPr/>
                    <a:lstStyle/>
                    <a:p>
                      <a:pPr>
                        <a:defRPr sz="1200">
                          <a:latin typeface="Century Gothic"/>
                        </a:defRPr>
                      </a:pPr>
                      <a:r>
                        <a:t>Sealant system preventing water ingress (important in flat/low-slope designs)</a:t>
                      </a:r>
                    </a:p>
                  </a:txBody>
                  <a:tcPr/>
                </a:tc>
                <a:extLst>
                  <a:ext uri="{0D108BD9-81ED-4DB2-BD59-A6C34878D82A}">
                    <a16:rowId xmlns:a16="http://schemas.microsoft.com/office/drawing/2014/main" val="10004"/>
                  </a:ext>
                </a:extLst>
              </a:tr>
              <a:tr h="508000">
                <a:tc>
                  <a:txBody>
                    <a:bodyPr/>
                    <a:lstStyle/>
                    <a:p>
                      <a:pPr>
                        <a:defRPr sz="1200">
                          <a:latin typeface="Century Gothic"/>
                        </a:defRPr>
                      </a:pPr>
                      <a:r>
                        <a:rPr lang="en-ZA" b="1"/>
                        <a:t>Gutters and Downpipes</a:t>
                      </a:r>
                    </a:p>
                  </a:txBody>
                  <a:tcPr/>
                </a:tc>
                <a:tc>
                  <a:txBody>
                    <a:bodyPr/>
                    <a:lstStyle/>
                    <a:p>
                      <a:pPr>
                        <a:defRPr sz="1200">
                          <a:latin typeface="Century Gothic"/>
                        </a:defRPr>
                      </a:pPr>
                      <a:r>
                        <a:t>Collection system for controlled removal of roof water</a:t>
                      </a:r>
                    </a:p>
                  </a:txBody>
                  <a:tcPr/>
                </a:tc>
                <a:extLst>
                  <a:ext uri="{0D108BD9-81ED-4DB2-BD59-A6C34878D82A}">
                    <a16:rowId xmlns:a16="http://schemas.microsoft.com/office/drawing/2014/main" val="10005"/>
                  </a:ext>
                </a:extLst>
              </a:tr>
              <a:tr h="508000">
                <a:tc>
                  <a:txBody>
                    <a:bodyPr/>
                    <a:lstStyle/>
                    <a:p>
                      <a:pPr>
                        <a:defRPr sz="1200">
                          <a:latin typeface="Century Gothic"/>
                        </a:defRPr>
                      </a:pPr>
                      <a:r>
                        <a:rPr lang="en-ZA" b="1"/>
                        <a:t>Flashing and Upstands</a:t>
                      </a:r>
                    </a:p>
                  </a:txBody>
                  <a:tcPr/>
                </a:tc>
                <a:tc>
                  <a:txBody>
                    <a:bodyPr/>
                    <a:lstStyle/>
                    <a:p>
                      <a:pPr>
                        <a:defRPr sz="1200">
                          <a:latin typeface="Century Gothic"/>
                        </a:defRPr>
                      </a:pPr>
                      <a:r>
                        <a:t>Edge/penetration detailing to prevent leaks</a:t>
                      </a:r>
                    </a:p>
                  </a:txBody>
                  <a:tcPr/>
                </a:tc>
                <a:extLst>
                  <a:ext uri="{0D108BD9-81ED-4DB2-BD59-A6C34878D82A}">
                    <a16:rowId xmlns:a16="http://schemas.microsoft.com/office/drawing/2014/main" val="10006"/>
                  </a:ext>
                </a:extLst>
              </a:tr>
              <a:tr h="508000">
                <a:tc>
                  <a:txBody>
                    <a:bodyPr/>
                    <a:lstStyle/>
                    <a:p>
                      <a:pPr>
                        <a:defRPr sz="1200">
                          <a:latin typeface="Century Gothic"/>
                        </a:defRPr>
                      </a:pPr>
                      <a:r>
                        <a:rPr lang="en-ZA" b="1"/>
                        <a:t>Roof Penetrations</a:t>
                      </a:r>
                    </a:p>
                  </a:txBody>
                  <a:tcPr/>
                </a:tc>
                <a:tc>
                  <a:txBody>
                    <a:bodyPr/>
                    <a:lstStyle/>
                    <a:p>
                      <a:pPr>
                        <a:defRPr sz="1200">
                          <a:latin typeface="Century Gothic"/>
                        </a:defRPr>
                      </a:pPr>
                      <a:r>
                        <a:t>Service entry points requiring waterproof treatment (e.g., ducts, vents)</a:t>
                      </a:r>
                    </a:p>
                  </a:txBody>
                  <a:tcPr/>
                </a:tc>
                <a:extLst>
                  <a:ext uri="{0D108BD9-81ED-4DB2-BD59-A6C34878D82A}">
                    <a16:rowId xmlns:a16="http://schemas.microsoft.com/office/drawing/2014/main" val="10007"/>
                  </a:ext>
                </a:extLst>
              </a:tr>
              <a:tr h="508000">
                <a:tc>
                  <a:txBody>
                    <a:bodyPr/>
                    <a:lstStyle/>
                    <a:p>
                      <a:pPr>
                        <a:defRPr sz="1200">
                          <a:latin typeface="Century Gothic"/>
                        </a:defRPr>
                      </a:pPr>
                      <a:r>
                        <a:rPr lang="en-ZA" b="1"/>
                        <a:t>Access and Safety Systems</a:t>
                      </a:r>
                    </a:p>
                  </a:txBody>
                  <a:tcPr/>
                </a:tc>
                <a:tc>
                  <a:txBody>
                    <a:bodyPr/>
                    <a:lstStyle/>
                    <a:p>
                      <a:pPr>
                        <a:defRPr sz="1200">
                          <a:latin typeface="Century Gothic"/>
                        </a:defRPr>
                      </a:pPr>
                      <a:r>
                        <a:t>Ladders, anchor points, catwalks for maintenance access and fall protection</a:t>
                      </a:r>
                    </a:p>
                  </a:txBody>
                  <a:tcPr/>
                </a:tc>
                <a:extLst>
                  <a:ext uri="{0D108BD9-81ED-4DB2-BD59-A6C34878D82A}">
                    <a16:rowId xmlns:a16="http://schemas.microsoft.com/office/drawing/2014/main" val="10008"/>
                  </a:ext>
                </a:extLst>
              </a:tr>
              <a:tr h="508000">
                <a:tc>
                  <a:txBody>
                    <a:bodyPr/>
                    <a:lstStyle/>
                    <a:p>
                      <a:pPr>
                        <a:defRPr sz="1200">
                          <a:latin typeface="Century Gothic"/>
                        </a:defRPr>
                      </a:pPr>
                      <a:r>
                        <a:rPr lang="en-ZA" b="1"/>
                        <a:t>Louvres and Louvre System</a:t>
                      </a:r>
                    </a:p>
                  </a:txBody>
                  <a:tcPr/>
                </a:tc>
                <a:tc>
                  <a:txBody>
                    <a:bodyPr/>
                    <a:lstStyle/>
                    <a:p>
                      <a:pPr>
                        <a:defRPr sz="1200">
                          <a:latin typeface="Century Gothic"/>
                        </a:defRPr>
                      </a:pPr>
                      <a:r>
                        <a:rPr lang="en-US" sz="1200" b="0" kern="1200">
                          <a:solidFill>
                            <a:schemeClr val="dk1"/>
                          </a:solidFill>
                          <a:latin typeface="+mn-lt"/>
                          <a:ea typeface="+mn-ea"/>
                          <a:cs typeface="+mn-cs"/>
                        </a:rPr>
                        <a:t>Passive climate control elements that support indoor environmental quality and mechanical ventilation performance.</a:t>
                      </a:r>
                      <a:endParaRPr b="0"/>
                    </a:p>
                  </a:txBody>
                  <a:tcPr/>
                </a:tc>
                <a:extLst>
                  <a:ext uri="{0D108BD9-81ED-4DB2-BD59-A6C34878D82A}">
                    <a16:rowId xmlns:a16="http://schemas.microsoft.com/office/drawing/2014/main" val="1384378978"/>
                  </a:ext>
                </a:extLst>
              </a:tr>
            </a:tbl>
          </a:graphicData>
        </a:graphic>
      </p:graphicFrame>
      <p:sp>
        <p:nvSpPr>
          <p:cNvPr id="3" name="Rectangle 2">
            <a:extLst>
              <a:ext uri="{FF2B5EF4-FFF2-40B4-BE49-F238E27FC236}">
                <a16:creationId xmlns:a16="http://schemas.microsoft.com/office/drawing/2014/main" id="{AB6AF81F-8986-4949-ACA4-9806371E359E}"/>
              </a:ext>
            </a:extLst>
          </p:cNvPr>
          <p:cNvSpPr/>
          <p:nvPr/>
        </p:nvSpPr>
        <p:spPr>
          <a:xfrm>
            <a:off x="1178934" y="991899"/>
            <a:ext cx="10568919" cy="523220"/>
          </a:xfrm>
          <a:prstGeom prst="rect">
            <a:avLst/>
          </a:prstGeom>
        </p:spPr>
        <p:txBody>
          <a:bodyPr wrap="none">
            <a:spAutoFit/>
          </a:bodyPr>
          <a:lstStyle/>
          <a:p>
            <a:pPr>
              <a:spcBef>
                <a:spcPts val="0"/>
              </a:spcBef>
            </a:pPr>
            <a:r>
              <a:rPr lang="en-US" sz="1400" b="1">
                <a:solidFill>
                  <a:schemeClr val="accent3"/>
                </a:solidFill>
              </a:rPr>
              <a:t>COMPONENTS OF A ROOF SYSTEM – WE CAN ONLY OVERSEE IF WE EFFECTIVELY UNDERSTAND WHAT WE ARE LOOKING FOR</a:t>
            </a:r>
          </a:p>
          <a:p>
            <a:pPr>
              <a:spcBef>
                <a:spcPts val="0"/>
              </a:spcBef>
            </a:pPr>
            <a:r>
              <a:rPr lang="en-US" sz="1400" b="1">
                <a:solidFill>
                  <a:schemeClr val="accent3"/>
                </a:solidFill>
              </a:rPr>
              <a:t>AND HOW IT WORKS !! DEVELOPING </a:t>
            </a:r>
            <a:r>
              <a:rPr lang="en-US" sz="1400" b="1"/>
              <a:t>“AN EYE” FOR ROOFING SYSTEM OVERSIGHT</a:t>
            </a:r>
          </a:p>
        </p:txBody>
      </p:sp>
    </p:spTree>
    <p:extLst>
      <p:ext uri="{BB962C8B-B14F-4D97-AF65-F5344CB8AC3E}">
        <p14:creationId xmlns:p14="http://schemas.microsoft.com/office/powerpoint/2010/main" val="367686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6">
            <a:extLst>
              <a:ext uri="{FF2B5EF4-FFF2-40B4-BE49-F238E27FC236}">
                <a16:creationId xmlns:a16="http://schemas.microsoft.com/office/drawing/2014/main" id="{44C91457-D6A3-4E57-85B3-B3225D22CFAE}"/>
              </a:ext>
            </a:extLst>
          </p:cNvPr>
          <p:cNvSpPr txBox="1">
            <a:spLocks/>
          </p:cNvSpPr>
          <p:nvPr/>
        </p:nvSpPr>
        <p:spPr>
          <a:xfrm>
            <a:off x="284913" y="1018321"/>
            <a:ext cx="9801056" cy="629503"/>
          </a:xfrm>
          <a:prstGeom prst="rect">
            <a:avLst/>
          </a:prstGeom>
        </p:spPr>
        <p:txBody>
          <a:bodyPr vert="horz" lIns="72000" tIns="72000" rIns="72000" bIns="72000" rtlCol="0" anchor="t">
            <a:noAutofit/>
          </a:bodyPr>
          <a:lstStyle>
            <a:lvl1pPr marL="0" indent="0" algn="l" defTabSz="914400" rtl="0" eaLnBrk="1" latinLnBrk="0" hangingPunct="1">
              <a:spcBef>
                <a:spcPts val="300"/>
              </a:spcBef>
              <a:buFont typeface="Arial" pitchFamily="34" charset="0"/>
              <a:buNone/>
              <a:defRPr sz="1600" b="1" kern="1200">
                <a:solidFill>
                  <a:schemeClr val="tx1"/>
                </a:solidFill>
                <a:latin typeface="Century Gothic" pitchFamily="34" charset="0"/>
                <a:ea typeface="+mn-ea"/>
                <a:cs typeface="+mn-cs"/>
              </a:defRPr>
            </a:lvl1pPr>
            <a:lvl2pPr marL="180000" indent="-180000" algn="l" defTabSz="914400" rtl="0" eaLnBrk="1" latinLnBrk="0" hangingPunct="1">
              <a:spcBef>
                <a:spcPts val="300"/>
              </a:spcBef>
              <a:buClr>
                <a:srgbClr val="002060"/>
              </a:buClr>
              <a:buFontTx/>
              <a:buBlip>
                <a:blip r:embed="rId2"/>
              </a:buBlip>
              <a:defRPr sz="1600" kern="1200">
                <a:solidFill>
                  <a:schemeClr val="tx1"/>
                </a:solidFill>
                <a:latin typeface="Century Gothic" pitchFamily="34" charset="0"/>
                <a:ea typeface="+mn-ea"/>
                <a:cs typeface="+mn-cs"/>
              </a:defRPr>
            </a:lvl2pPr>
            <a:lvl3pPr marL="360000" indent="-180000" algn="l" defTabSz="914400" rtl="0" eaLnBrk="1" latinLnBrk="0" hangingPunct="1">
              <a:spcBef>
                <a:spcPts val="300"/>
              </a:spcBef>
              <a:buClr>
                <a:schemeClr val="accent3"/>
              </a:buClr>
              <a:buFont typeface="Arial" pitchFamily="34" charset="0"/>
              <a:buChar char="•"/>
              <a:defRPr lang="en-US" sz="1600" kern="1200" dirty="0" smtClean="0">
                <a:solidFill>
                  <a:schemeClr val="tx1"/>
                </a:solidFill>
                <a:latin typeface="Century Gothic" pitchFamily="34" charset="0"/>
                <a:ea typeface="+mn-ea"/>
                <a:cs typeface="+mn-cs"/>
              </a:defRPr>
            </a:lvl3pPr>
            <a:lvl4pPr marL="540000" indent="-180000" algn="l" defTabSz="914400" rtl="0" eaLnBrk="1" latinLnBrk="0" hangingPunct="1">
              <a:spcBef>
                <a:spcPts val="300"/>
              </a:spcBef>
              <a:buClr>
                <a:schemeClr val="accent3"/>
              </a:buClr>
              <a:buFont typeface="Arial" pitchFamily="34" charset="0"/>
              <a:buChar char="–"/>
              <a:defRPr sz="1600" kern="1200">
                <a:solidFill>
                  <a:schemeClr val="tx1"/>
                </a:solidFill>
                <a:latin typeface="Century Gothic" pitchFamily="34" charset="0"/>
                <a:ea typeface="+mn-ea"/>
                <a:cs typeface="+mn-cs"/>
              </a:defRPr>
            </a:lvl4pPr>
            <a:lvl5pPr marL="1800000" indent="-1800000" algn="l" defTabSz="914400" rtl="0" eaLnBrk="1" latinLnBrk="0" hangingPunct="1">
              <a:spcBef>
                <a:spcPts val="300"/>
              </a:spcBef>
              <a:buFont typeface="Arial" pitchFamily="34" charset="0"/>
              <a:buNone/>
              <a:defRPr sz="16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a:solidFill>
                  <a:schemeClr val="accent3"/>
                </a:solidFill>
              </a:rPr>
              <a:t>RESPONSIVENESS AND COMPETENCE – AN </a:t>
            </a:r>
            <a:r>
              <a:rPr lang="en-US"/>
              <a:t>ACTION-BASED, SOLUTION - FOCUSED </a:t>
            </a:r>
            <a:r>
              <a:rPr lang="en-US">
                <a:solidFill>
                  <a:schemeClr val="accent3"/>
                </a:solidFill>
              </a:rPr>
              <a:t>DESIGN QUALITY OVERSIGHT APPROACH?</a:t>
            </a: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solidFill>
                <a:schemeClr val="accent3"/>
              </a:solidFill>
            </a:endParaRPr>
          </a:p>
          <a:p>
            <a:pPr>
              <a:spcBef>
                <a:spcPts val="0"/>
              </a:spcBef>
            </a:pPr>
            <a:endParaRPr lang="en-US"/>
          </a:p>
          <a:p>
            <a:endParaRPr lang="en-US" b="0"/>
          </a:p>
          <a:p>
            <a:pPr marL="342900" indent="-342900">
              <a:buFont typeface="Arial" panose="020B0604020202020204" pitchFamily="34" charset="0"/>
              <a:buChar char="•"/>
            </a:pPr>
            <a:endParaRPr lang="en-US" b="0"/>
          </a:p>
          <a:p>
            <a:endParaRPr lang="en-US" sz="1100" b="0">
              <a:latin typeface="Century Gothic"/>
            </a:endParaRPr>
          </a:p>
        </p:txBody>
      </p:sp>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Design Quality Oversight Approach – Roof Systems</a:t>
            </a:r>
          </a:p>
        </p:txBody>
      </p:sp>
      <p:graphicFrame>
        <p:nvGraphicFramePr>
          <p:cNvPr id="2" name="Table 1">
            <a:extLst>
              <a:ext uri="{FF2B5EF4-FFF2-40B4-BE49-F238E27FC236}">
                <a16:creationId xmlns:a16="http://schemas.microsoft.com/office/drawing/2014/main" id="{65BB927C-EB98-4D3A-B05E-736AD1B167F0}"/>
              </a:ext>
            </a:extLst>
          </p:cNvPr>
          <p:cNvGraphicFramePr>
            <a:graphicFrameLocks noGrp="1"/>
          </p:cNvGraphicFramePr>
          <p:nvPr>
            <p:extLst>
              <p:ext uri="{D42A27DB-BD31-4B8C-83A1-F6EECF244321}">
                <p14:modId xmlns:p14="http://schemas.microsoft.com/office/powerpoint/2010/main" val="626350120"/>
              </p:ext>
            </p:extLst>
          </p:nvPr>
        </p:nvGraphicFramePr>
        <p:xfrm>
          <a:off x="5133975" y="1647825"/>
          <a:ext cx="6841201" cy="4572000"/>
        </p:xfrm>
        <a:graphic>
          <a:graphicData uri="http://schemas.openxmlformats.org/drawingml/2006/table">
            <a:tbl>
              <a:tblPr/>
              <a:tblGrid>
                <a:gridCol w="2343150">
                  <a:extLst>
                    <a:ext uri="{9D8B030D-6E8A-4147-A177-3AD203B41FA5}">
                      <a16:colId xmlns:a16="http://schemas.microsoft.com/office/drawing/2014/main" val="833441143"/>
                    </a:ext>
                  </a:extLst>
                </a:gridCol>
                <a:gridCol w="4498051">
                  <a:extLst>
                    <a:ext uri="{9D8B030D-6E8A-4147-A177-3AD203B41FA5}">
                      <a16:colId xmlns:a16="http://schemas.microsoft.com/office/drawing/2014/main" val="1704609948"/>
                    </a:ext>
                  </a:extLst>
                </a:gridCol>
              </a:tblGrid>
              <a:tr h="304800">
                <a:tc>
                  <a:txBody>
                    <a:bodyPr/>
                    <a:lstStyle/>
                    <a:p>
                      <a:r>
                        <a:rPr lang="en-US" sz="1200" b="1">
                          <a:solidFill>
                            <a:schemeClr val="bg1"/>
                          </a:solidFill>
                        </a:rPr>
                        <a:t>OVERSIGHT FOCUS</a:t>
                      </a:r>
                      <a:endParaRPr lang="en-US" sz="1200">
                        <a:solidFill>
                          <a:schemeClr val="bg1"/>
                        </a:solidFill>
                      </a:endParaRPr>
                    </a:p>
                  </a:txBody>
                  <a:tcPr marL="81386" marR="81386" marT="40693" marB="40693" anchor="ctr">
                    <a:lnL>
                      <a:noFill/>
                    </a:lnL>
                    <a:lnR>
                      <a:noFill/>
                    </a:lnR>
                    <a:lnT>
                      <a:noFill/>
                    </a:lnT>
                    <a:lnB>
                      <a:noFill/>
                    </a:lnB>
                    <a:solidFill>
                      <a:schemeClr val="bg1">
                        <a:lumMod val="65000"/>
                      </a:schemeClr>
                    </a:solidFill>
                  </a:tcPr>
                </a:tc>
                <a:tc>
                  <a:txBody>
                    <a:bodyPr/>
                    <a:lstStyle/>
                    <a:p>
                      <a:r>
                        <a:rPr lang="en-US" sz="1200" b="1">
                          <a:solidFill>
                            <a:schemeClr val="bg1"/>
                          </a:solidFill>
                        </a:rPr>
                        <a:t>ACTION – ADJECTIVES……</a:t>
                      </a:r>
                      <a:endParaRPr lang="en-US" sz="1200">
                        <a:solidFill>
                          <a:schemeClr val="bg1"/>
                        </a:solidFill>
                      </a:endParaRPr>
                    </a:p>
                  </a:txBody>
                  <a:tcPr marL="81386" marR="81386" marT="40693" marB="40693" anchor="ctr">
                    <a:lnL>
                      <a:noFill/>
                    </a:lnL>
                    <a:lnR>
                      <a:noFill/>
                    </a:lnR>
                    <a:lnT>
                      <a:noFill/>
                    </a:lnT>
                    <a:lnB>
                      <a:noFill/>
                    </a:lnB>
                    <a:solidFill>
                      <a:schemeClr val="bg1">
                        <a:lumMod val="65000"/>
                      </a:schemeClr>
                    </a:solidFill>
                  </a:tcPr>
                </a:tc>
                <a:extLst>
                  <a:ext uri="{0D108BD9-81ED-4DB2-BD59-A6C34878D82A}">
                    <a16:rowId xmlns:a16="http://schemas.microsoft.com/office/drawing/2014/main" val="1803331834"/>
                  </a:ext>
                </a:extLst>
              </a:tr>
              <a:tr h="533400">
                <a:tc>
                  <a:txBody>
                    <a:bodyPr/>
                    <a:lstStyle/>
                    <a:p>
                      <a:r>
                        <a:rPr lang="en-US" sz="1200" b="1"/>
                        <a:t>System Integration Review</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Verify</a:t>
                      </a:r>
                      <a:r>
                        <a:rPr lang="en-US" sz="1200"/>
                        <a:t> interface with structure, ceiling, drainage, and all services</a:t>
                      </a:r>
                    </a:p>
                  </a:txBody>
                  <a:tcPr marL="81386" marR="81386" marT="40693" marB="40693" anchor="ctr">
                    <a:lnL>
                      <a:noFill/>
                    </a:lnL>
                    <a:lnR>
                      <a:noFill/>
                    </a:lnR>
                    <a:lnT>
                      <a:noFill/>
                    </a:lnT>
                    <a:lnB>
                      <a:noFill/>
                    </a:lnB>
                  </a:tcPr>
                </a:tc>
                <a:extLst>
                  <a:ext uri="{0D108BD9-81ED-4DB2-BD59-A6C34878D82A}">
                    <a16:rowId xmlns:a16="http://schemas.microsoft.com/office/drawing/2014/main" val="1234564854"/>
                  </a:ext>
                </a:extLst>
              </a:tr>
              <a:tr h="533400">
                <a:tc>
                  <a:txBody>
                    <a:bodyPr/>
                    <a:lstStyle/>
                    <a:p>
                      <a:r>
                        <a:rPr lang="en-US" sz="1200" b="1"/>
                        <a:t>Regulatory Compliance Check</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Confirm</a:t>
                      </a:r>
                      <a:r>
                        <a:rPr lang="en-US" sz="1200"/>
                        <a:t> adherence to SANS 10400, fire codes, and OHS access requirements</a:t>
                      </a:r>
                    </a:p>
                  </a:txBody>
                  <a:tcPr marL="81386" marR="81386" marT="40693" marB="40693" anchor="ctr">
                    <a:lnL>
                      <a:noFill/>
                    </a:lnL>
                    <a:lnR>
                      <a:noFill/>
                    </a:lnR>
                    <a:lnT>
                      <a:noFill/>
                    </a:lnT>
                    <a:lnB>
                      <a:noFill/>
                    </a:lnB>
                  </a:tcPr>
                </a:tc>
                <a:extLst>
                  <a:ext uri="{0D108BD9-81ED-4DB2-BD59-A6C34878D82A}">
                    <a16:rowId xmlns:a16="http://schemas.microsoft.com/office/drawing/2014/main" val="8698324"/>
                  </a:ext>
                </a:extLst>
              </a:tr>
              <a:tr h="533400">
                <a:tc>
                  <a:txBody>
                    <a:bodyPr/>
                    <a:lstStyle/>
                    <a:p>
                      <a:r>
                        <a:rPr lang="en-US" sz="1200" b="1"/>
                        <a:t>Material Suitability Assessment</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Assess</a:t>
                      </a:r>
                      <a:r>
                        <a:rPr lang="en-US" sz="1200"/>
                        <a:t> durability, climate fit, maintenance implications</a:t>
                      </a:r>
                    </a:p>
                  </a:txBody>
                  <a:tcPr marL="81386" marR="81386" marT="40693" marB="40693" anchor="ctr">
                    <a:lnL>
                      <a:noFill/>
                    </a:lnL>
                    <a:lnR>
                      <a:noFill/>
                    </a:lnR>
                    <a:lnT>
                      <a:noFill/>
                    </a:lnT>
                    <a:lnB>
                      <a:noFill/>
                    </a:lnB>
                  </a:tcPr>
                </a:tc>
                <a:extLst>
                  <a:ext uri="{0D108BD9-81ED-4DB2-BD59-A6C34878D82A}">
                    <a16:rowId xmlns:a16="http://schemas.microsoft.com/office/drawing/2014/main" val="2133151061"/>
                  </a:ext>
                </a:extLst>
              </a:tr>
              <a:tr h="533400">
                <a:tc>
                  <a:txBody>
                    <a:bodyPr/>
                    <a:lstStyle/>
                    <a:p>
                      <a:r>
                        <a:rPr lang="en-US" sz="1200" b="1"/>
                        <a:t>Slope, Drainage, Detailing Review</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Ensure</a:t>
                      </a:r>
                      <a:r>
                        <a:rPr lang="en-US" sz="1200"/>
                        <a:t> water shedding is designed correctly and junctions are detailed</a:t>
                      </a:r>
                    </a:p>
                  </a:txBody>
                  <a:tcPr marL="81386" marR="81386" marT="40693" marB="40693" anchor="ctr">
                    <a:lnL>
                      <a:noFill/>
                    </a:lnL>
                    <a:lnR>
                      <a:noFill/>
                    </a:lnR>
                    <a:lnT>
                      <a:noFill/>
                    </a:lnT>
                    <a:lnB>
                      <a:noFill/>
                    </a:lnB>
                  </a:tcPr>
                </a:tc>
                <a:extLst>
                  <a:ext uri="{0D108BD9-81ED-4DB2-BD59-A6C34878D82A}">
                    <a16:rowId xmlns:a16="http://schemas.microsoft.com/office/drawing/2014/main" val="1671098600"/>
                  </a:ext>
                </a:extLst>
              </a:tr>
              <a:tr h="533400">
                <a:tc>
                  <a:txBody>
                    <a:bodyPr/>
                    <a:lstStyle/>
                    <a:p>
                      <a:r>
                        <a:rPr lang="en-US" sz="1200" b="1"/>
                        <a:t>Load &amp; Wind Uplift Verification</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Check</a:t>
                      </a:r>
                      <a:r>
                        <a:rPr lang="en-US" sz="1200"/>
                        <a:t> structural adequacy, especially for high-wind or coastal zones</a:t>
                      </a:r>
                    </a:p>
                  </a:txBody>
                  <a:tcPr marL="81386" marR="81386" marT="40693" marB="40693" anchor="ctr">
                    <a:lnL>
                      <a:noFill/>
                    </a:lnL>
                    <a:lnR>
                      <a:noFill/>
                    </a:lnR>
                    <a:lnT>
                      <a:noFill/>
                    </a:lnT>
                    <a:lnB>
                      <a:noFill/>
                    </a:lnB>
                  </a:tcPr>
                </a:tc>
                <a:extLst>
                  <a:ext uri="{0D108BD9-81ED-4DB2-BD59-A6C34878D82A}">
                    <a16:rowId xmlns:a16="http://schemas.microsoft.com/office/drawing/2014/main" val="739383894"/>
                  </a:ext>
                </a:extLst>
              </a:tr>
              <a:tr h="533400">
                <a:tc>
                  <a:txBody>
                    <a:bodyPr/>
                    <a:lstStyle/>
                    <a:p>
                      <a:r>
                        <a:rPr lang="en-US" sz="1200" b="1"/>
                        <a:t>Maintenance Access Provisions</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Evaluate</a:t>
                      </a:r>
                      <a:r>
                        <a:rPr lang="en-US" sz="1200"/>
                        <a:t> design for inspection hatches, walkways, anchor points</a:t>
                      </a:r>
                    </a:p>
                  </a:txBody>
                  <a:tcPr marL="81386" marR="81386" marT="40693" marB="40693" anchor="ctr">
                    <a:lnL>
                      <a:noFill/>
                    </a:lnL>
                    <a:lnR>
                      <a:noFill/>
                    </a:lnR>
                    <a:lnT>
                      <a:noFill/>
                    </a:lnT>
                    <a:lnB>
                      <a:noFill/>
                    </a:lnB>
                  </a:tcPr>
                </a:tc>
                <a:extLst>
                  <a:ext uri="{0D108BD9-81ED-4DB2-BD59-A6C34878D82A}">
                    <a16:rowId xmlns:a16="http://schemas.microsoft.com/office/drawing/2014/main" val="2732003616"/>
                  </a:ext>
                </a:extLst>
              </a:tr>
              <a:tr h="533400">
                <a:tc>
                  <a:txBody>
                    <a:bodyPr/>
                    <a:lstStyle/>
                    <a:p>
                      <a:r>
                        <a:rPr lang="en-US" sz="1200" b="1"/>
                        <a:t>Heritage or Contextual Checks</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Review</a:t>
                      </a:r>
                      <a:r>
                        <a:rPr lang="en-US" sz="1200"/>
                        <a:t> material, form, and pitch against precinct context if applicable</a:t>
                      </a:r>
                    </a:p>
                  </a:txBody>
                  <a:tcPr marL="81386" marR="81386" marT="40693" marB="40693" anchor="ctr">
                    <a:lnL>
                      <a:noFill/>
                    </a:lnL>
                    <a:lnR>
                      <a:noFill/>
                    </a:lnR>
                    <a:lnT>
                      <a:noFill/>
                    </a:lnT>
                    <a:lnB>
                      <a:noFill/>
                    </a:lnB>
                  </a:tcPr>
                </a:tc>
                <a:extLst>
                  <a:ext uri="{0D108BD9-81ED-4DB2-BD59-A6C34878D82A}">
                    <a16:rowId xmlns:a16="http://schemas.microsoft.com/office/drawing/2014/main" val="1941868470"/>
                  </a:ext>
                </a:extLst>
              </a:tr>
              <a:tr h="533400">
                <a:tc>
                  <a:txBody>
                    <a:bodyPr/>
                    <a:lstStyle/>
                    <a:p>
                      <a:r>
                        <a:rPr lang="en-US" sz="1200" b="1"/>
                        <a:t>QA of Drawings and Specifications</a:t>
                      </a:r>
                      <a:endParaRPr lang="en-US" sz="1200"/>
                    </a:p>
                  </a:txBody>
                  <a:tcPr marL="81386" marR="81386" marT="40693" marB="40693" anchor="ctr">
                    <a:lnL>
                      <a:noFill/>
                    </a:lnL>
                    <a:lnR>
                      <a:noFill/>
                    </a:lnR>
                    <a:lnT>
                      <a:noFill/>
                    </a:lnT>
                    <a:lnB>
                      <a:noFill/>
                    </a:lnB>
                  </a:tcPr>
                </a:tc>
                <a:tc>
                  <a:txBody>
                    <a:bodyPr/>
                    <a:lstStyle/>
                    <a:p>
                      <a:r>
                        <a:rPr lang="en-US" sz="1200" b="1">
                          <a:solidFill>
                            <a:srgbClr val="0070C0"/>
                          </a:solidFill>
                        </a:rPr>
                        <a:t>Detect</a:t>
                      </a:r>
                      <a:r>
                        <a:rPr lang="en-US" sz="1200"/>
                        <a:t> omissions, misalignments, or insufficient detailing before issue</a:t>
                      </a:r>
                    </a:p>
                  </a:txBody>
                  <a:tcPr marL="81386" marR="81386" marT="40693" marB="40693" anchor="ctr">
                    <a:lnL>
                      <a:noFill/>
                    </a:lnL>
                    <a:lnR>
                      <a:noFill/>
                    </a:lnR>
                    <a:lnT>
                      <a:noFill/>
                    </a:lnT>
                    <a:lnB>
                      <a:noFill/>
                    </a:lnB>
                  </a:tcPr>
                </a:tc>
                <a:extLst>
                  <a:ext uri="{0D108BD9-81ED-4DB2-BD59-A6C34878D82A}">
                    <a16:rowId xmlns:a16="http://schemas.microsoft.com/office/drawing/2014/main" val="3234386848"/>
                  </a:ext>
                </a:extLst>
              </a:tr>
            </a:tbl>
          </a:graphicData>
        </a:graphic>
      </p:graphicFrame>
      <p:sp>
        <p:nvSpPr>
          <p:cNvPr id="8" name="Rectangle 7">
            <a:extLst>
              <a:ext uri="{FF2B5EF4-FFF2-40B4-BE49-F238E27FC236}">
                <a16:creationId xmlns:a16="http://schemas.microsoft.com/office/drawing/2014/main" id="{429FBA2F-63F1-433D-9614-1998262F07AB}"/>
              </a:ext>
            </a:extLst>
          </p:cNvPr>
          <p:cNvSpPr/>
          <p:nvPr/>
        </p:nvSpPr>
        <p:spPr>
          <a:xfrm>
            <a:off x="436075" y="1647824"/>
            <a:ext cx="4174025" cy="4524315"/>
          </a:xfrm>
          <a:prstGeom prst="rect">
            <a:avLst/>
          </a:prstGeom>
          <a:solidFill>
            <a:schemeClr val="accent6">
              <a:lumMod val="20000"/>
              <a:lumOff val="80000"/>
            </a:schemeClr>
          </a:solidFill>
        </p:spPr>
        <p:txBody>
          <a:bodyPr wrap="square">
            <a:spAutoFit/>
          </a:bodyPr>
          <a:lstStyle/>
          <a:p>
            <a:pPr>
              <a:defRPr sz="1200">
                <a:latin typeface="Century Gothic"/>
              </a:defRPr>
            </a:pPr>
            <a:endParaRPr lang="en-US" sz="1200" b="1"/>
          </a:p>
          <a:p>
            <a:pPr>
              <a:defRPr sz="1200">
                <a:latin typeface="Century Gothic"/>
              </a:defRPr>
            </a:pPr>
            <a:r>
              <a:rPr lang="en-US" sz="1200" b="1">
                <a:solidFill>
                  <a:srgbClr val="0070C0"/>
                </a:solidFill>
              </a:rPr>
              <a:t>EXPECTATIONS FROM PSP TEAMS – ROOF SYSTEM</a:t>
            </a:r>
          </a:p>
          <a:p>
            <a:pPr>
              <a:defRPr sz="1200">
                <a:latin typeface="Century Gothic"/>
              </a:defRPr>
            </a:pPr>
            <a:endParaRPr lang="en-US" sz="1200" b="1"/>
          </a:p>
          <a:p>
            <a:pPr>
              <a:defRPr sz="1200">
                <a:latin typeface="Century Gothic"/>
              </a:defRPr>
            </a:pPr>
            <a:r>
              <a:rPr lang="en-US" sz="1200" b="1"/>
              <a:t>Submit coordinated roofing design rationale covering:</a:t>
            </a:r>
          </a:p>
          <a:p>
            <a:pPr>
              <a:defRPr sz="1200">
                <a:latin typeface="Century Gothic"/>
              </a:defRPr>
            </a:pPr>
            <a:endParaRPr lang="en-US" sz="1200" b="1"/>
          </a:p>
          <a:p>
            <a:pPr marL="171450" indent="-171450">
              <a:buFont typeface="Arial" panose="020B0604020202020204" pitchFamily="34" charset="0"/>
              <a:buChar char="•"/>
              <a:defRPr sz="1200">
                <a:latin typeface="Century Gothic"/>
              </a:defRPr>
            </a:pPr>
            <a:r>
              <a:rPr lang="en-US" sz="1200"/>
              <a:t>Material </a:t>
            </a:r>
            <a:r>
              <a:rPr lang="en-US" sz="1200" b="1"/>
              <a:t>rationale</a:t>
            </a:r>
          </a:p>
          <a:p>
            <a:pPr marL="171450" indent="-171450">
              <a:buFont typeface="Arial" panose="020B0604020202020204" pitchFamily="34" charset="0"/>
              <a:buChar char="•"/>
              <a:defRPr sz="1200">
                <a:latin typeface="Century Gothic"/>
              </a:defRPr>
            </a:pPr>
            <a:r>
              <a:rPr lang="en-US" sz="1200"/>
              <a:t>Build-up and insulation rationale</a:t>
            </a:r>
          </a:p>
          <a:p>
            <a:pPr marL="171450" indent="-171450">
              <a:buFont typeface="Arial" panose="020B0604020202020204" pitchFamily="34" charset="0"/>
              <a:buChar char="•"/>
              <a:defRPr sz="1200">
                <a:latin typeface="Century Gothic"/>
              </a:defRPr>
            </a:pPr>
            <a:r>
              <a:rPr lang="en-US" sz="1200"/>
              <a:t>Drainage </a:t>
            </a:r>
            <a:r>
              <a:rPr lang="en-US" sz="1200" b="1"/>
              <a:t>approach</a:t>
            </a:r>
          </a:p>
          <a:p>
            <a:pPr marL="171450" indent="-171450">
              <a:buFont typeface="Arial" panose="020B0604020202020204" pitchFamily="34" charset="0"/>
              <a:buChar char="•"/>
              <a:defRPr sz="1200">
                <a:latin typeface="Century Gothic"/>
              </a:defRPr>
            </a:pPr>
            <a:r>
              <a:rPr lang="en-US" sz="1200"/>
              <a:t>Maintenance </a:t>
            </a:r>
            <a:r>
              <a:rPr lang="en-US" sz="1200" b="1"/>
              <a:t>access plan</a:t>
            </a:r>
          </a:p>
          <a:p>
            <a:pPr marL="171450" indent="-171450">
              <a:buFont typeface="Arial" panose="020B0604020202020204" pitchFamily="34" charset="0"/>
              <a:buChar char="•"/>
              <a:defRPr sz="1200">
                <a:latin typeface="Century Gothic"/>
              </a:defRPr>
            </a:pPr>
            <a:r>
              <a:rPr lang="en-US" sz="1200"/>
              <a:t>Asbestos and heritage </a:t>
            </a:r>
            <a:r>
              <a:rPr lang="en-US" sz="1200" b="1"/>
              <a:t>compliance</a:t>
            </a:r>
            <a:r>
              <a:rPr lang="en-US" sz="1200"/>
              <a:t> (if applicable)</a:t>
            </a:r>
          </a:p>
          <a:p>
            <a:pPr marL="171450" indent="-171450">
              <a:buFont typeface="Arial" panose="020B0604020202020204" pitchFamily="34" charset="0"/>
              <a:buChar char="•"/>
              <a:defRPr sz="1200">
                <a:latin typeface="Century Gothic"/>
              </a:defRPr>
            </a:pPr>
            <a:r>
              <a:rPr lang="en-US" sz="1200"/>
              <a:t>Roof </a:t>
            </a:r>
            <a:r>
              <a:rPr lang="en-US" sz="1200" b="1"/>
              <a:t>operational resilience </a:t>
            </a:r>
            <a:r>
              <a:rPr lang="en-US" sz="1200"/>
              <a:t>strategy</a:t>
            </a:r>
          </a:p>
          <a:p>
            <a:pPr marL="171450" indent="-171450">
              <a:buFont typeface="Arial" panose="020B0604020202020204" pitchFamily="34" charset="0"/>
              <a:buChar char="•"/>
              <a:defRPr sz="1200">
                <a:latin typeface="Century Gothic"/>
              </a:defRPr>
            </a:pPr>
            <a:r>
              <a:rPr lang="en-US" sz="1200"/>
              <a:t>Roof </a:t>
            </a:r>
            <a:r>
              <a:rPr lang="en-US" sz="1200" b="1"/>
              <a:t>climatic and contextual resilience </a:t>
            </a:r>
            <a:r>
              <a:rPr lang="en-US" sz="1200"/>
              <a:t>strategy</a:t>
            </a:r>
          </a:p>
          <a:p>
            <a:pPr marL="171450" indent="-171450">
              <a:buFont typeface="Arial" panose="020B0604020202020204" pitchFamily="34" charset="0"/>
              <a:buChar char="•"/>
              <a:defRPr sz="1200">
                <a:latin typeface="Century Gothic"/>
              </a:defRPr>
            </a:pPr>
            <a:r>
              <a:rPr lang="en-US" sz="1200" b="1"/>
              <a:t>Water-shedding detail section </a:t>
            </a:r>
            <a:r>
              <a:rPr lang="en-US" sz="1200"/>
              <a:t>at valleys, parapets, penetrations, and gutter interfaces as part of DQA review. </a:t>
            </a:r>
            <a:endParaRPr lang="en-US" sz="1200">
              <a:highlight>
                <a:srgbClr val="FF0000"/>
              </a:highlight>
            </a:endParaRPr>
          </a:p>
          <a:p>
            <a:pPr>
              <a:defRPr sz="1200">
                <a:latin typeface="Century Gothic"/>
              </a:defRPr>
            </a:pPr>
            <a:br>
              <a:rPr lang="en-US" sz="1200"/>
            </a:br>
            <a:r>
              <a:rPr lang="en-US" sz="1200" b="1"/>
              <a:t>Documentation to expect</a:t>
            </a:r>
          </a:p>
          <a:p>
            <a:pPr>
              <a:defRPr sz="1200">
                <a:latin typeface="Century Gothic"/>
              </a:defRPr>
            </a:pPr>
            <a:endParaRPr lang="en-US" sz="1200"/>
          </a:p>
          <a:p>
            <a:pPr marL="171450" indent="-171450">
              <a:buFont typeface="Arial" panose="020B0604020202020204" pitchFamily="34" charset="0"/>
              <a:buChar char="•"/>
              <a:defRPr sz="1200">
                <a:latin typeface="Century Gothic"/>
              </a:defRPr>
            </a:pPr>
            <a:r>
              <a:rPr lang="en-US" sz="1200"/>
              <a:t>Full roof detail sections</a:t>
            </a:r>
          </a:p>
          <a:p>
            <a:pPr marL="171450" indent="-171450">
              <a:buFont typeface="Arial" panose="020B0604020202020204" pitchFamily="34" charset="0"/>
              <a:buChar char="•"/>
              <a:defRPr sz="1200">
                <a:latin typeface="Century Gothic"/>
              </a:defRPr>
            </a:pPr>
            <a:r>
              <a:rPr lang="en-US" sz="1200"/>
              <a:t>Drainage schematics</a:t>
            </a:r>
          </a:p>
          <a:p>
            <a:pPr marL="171450" indent="-171450">
              <a:buFont typeface="Arial" panose="020B0604020202020204" pitchFamily="34" charset="0"/>
              <a:buChar char="•"/>
              <a:defRPr sz="1200">
                <a:latin typeface="Century Gothic"/>
              </a:defRPr>
            </a:pPr>
            <a:r>
              <a:rPr lang="en-US" sz="1200"/>
              <a:t>OHS-compliance roof access drawings</a:t>
            </a:r>
          </a:p>
          <a:p>
            <a:pPr marL="171450" indent="-171450">
              <a:buFont typeface="Arial" panose="020B0604020202020204" pitchFamily="34" charset="0"/>
              <a:buChar char="•"/>
              <a:defRPr sz="1200">
                <a:latin typeface="Century Gothic"/>
              </a:defRPr>
            </a:pPr>
            <a:r>
              <a:rPr lang="en-US" sz="1200"/>
              <a:t>Structural and climatic justification</a:t>
            </a:r>
          </a:p>
          <a:p>
            <a:pPr marL="171450" indent="-171450">
              <a:buFont typeface="Arial" panose="020B0604020202020204" pitchFamily="34" charset="0"/>
              <a:buChar char="•"/>
              <a:defRPr sz="1200">
                <a:latin typeface="Century Gothic"/>
              </a:defRPr>
            </a:pPr>
            <a:r>
              <a:rPr lang="en-US" sz="1200"/>
              <a:t>Full wall sections indicating key design and resilience roof design rationale</a:t>
            </a:r>
          </a:p>
        </p:txBody>
      </p:sp>
    </p:spTree>
    <p:extLst>
      <p:ext uri="{BB962C8B-B14F-4D97-AF65-F5344CB8AC3E}">
        <p14:creationId xmlns:p14="http://schemas.microsoft.com/office/powerpoint/2010/main" val="15216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Resilient Roof Systems - Action – Based Early Design Risk Identification</a:t>
            </a:r>
          </a:p>
        </p:txBody>
      </p:sp>
      <p:sp>
        <p:nvSpPr>
          <p:cNvPr id="8" name="Freeform 2">
            <a:extLst>
              <a:ext uri="{FF2B5EF4-FFF2-40B4-BE49-F238E27FC236}">
                <a16:creationId xmlns:a16="http://schemas.microsoft.com/office/drawing/2014/main" id="{EEC712C7-2DDE-474A-9D6A-5D3C6CB1BCC1}"/>
              </a:ext>
            </a:extLst>
          </p:cNvPr>
          <p:cNvSpPr/>
          <p:nvPr/>
        </p:nvSpPr>
        <p:spPr>
          <a:xfrm>
            <a:off x="359306" y="1453563"/>
            <a:ext cx="1522336" cy="1279477"/>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Rectangle 4">
            <a:extLst>
              <a:ext uri="{FF2B5EF4-FFF2-40B4-BE49-F238E27FC236}">
                <a16:creationId xmlns:a16="http://schemas.microsoft.com/office/drawing/2014/main" id="{1FA589D5-93D9-4506-A444-164F25AA7F57}"/>
              </a:ext>
            </a:extLst>
          </p:cNvPr>
          <p:cNvSpPr/>
          <p:nvPr/>
        </p:nvSpPr>
        <p:spPr>
          <a:xfrm>
            <a:off x="906282" y="1145786"/>
            <a:ext cx="10637849" cy="307777"/>
          </a:xfrm>
          <a:prstGeom prst="rect">
            <a:avLst/>
          </a:prstGeom>
        </p:spPr>
        <p:txBody>
          <a:bodyPr wrap="none">
            <a:spAutoFit/>
          </a:bodyPr>
          <a:lstStyle/>
          <a:p>
            <a:pPr>
              <a:spcBef>
                <a:spcPts val="0"/>
              </a:spcBef>
            </a:pPr>
            <a:r>
              <a:rPr lang="en-US" sz="1400" b="1">
                <a:solidFill>
                  <a:schemeClr val="accent3"/>
                </a:solidFill>
              </a:rPr>
              <a:t>ROOF DESIGN QUALITY OVERSIGHT RESPONSE – A PRACTICAL APPROACH TO DESIGN RISK IDENTIFICATION AND RESPONSE  </a:t>
            </a:r>
          </a:p>
        </p:txBody>
      </p:sp>
      <p:graphicFrame>
        <p:nvGraphicFramePr>
          <p:cNvPr id="6" name="Table 5">
            <a:extLst>
              <a:ext uri="{FF2B5EF4-FFF2-40B4-BE49-F238E27FC236}">
                <a16:creationId xmlns:a16="http://schemas.microsoft.com/office/drawing/2014/main" id="{F59873D9-E226-45C7-B413-280F56B161C0}"/>
              </a:ext>
            </a:extLst>
          </p:cNvPr>
          <p:cNvGraphicFramePr>
            <a:graphicFrameLocks noGrp="1"/>
          </p:cNvGraphicFramePr>
          <p:nvPr>
            <p:extLst>
              <p:ext uri="{D42A27DB-BD31-4B8C-83A1-F6EECF244321}">
                <p14:modId xmlns:p14="http://schemas.microsoft.com/office/powerpoint/2010/main" val="3425803952"/>
              </p:ext>
            </p:extLst>
          </p:nvPr>
        </p:nvGraphicFramePr>
        <p:xfrm>
          <a:off x="1944121" y="1607453"/>
          <a:ext cx="9888573" cy="4663440"/>
        </p:xfrm>
        <a:graphic>
          <a:graphicData uri="http://schemas.openxmlformats.org/drawingml/2006/table">
            <a:tbl>
              <a:tblPr firstRow="1" bandRow="1">
                <a:tableStyleId>{5C22544A-7EE6-4342-B048-85BDC9FD1C3A}</a:tableStyleId>
              </a:tblPr>
              <a:tblGrid>
                <a:gridCol w="175768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2773680">
                  <a:extLst>
                    <a:ext uri="{9D8B030D-6E8A-4147-A177-3AD203B41FA5}">
                      <a16:colId xmlns:a16="http://schemas.microsoft.com/office/drawing/2014/main" val="20002"/>
                    </a:ext>
                  </a:extLst>
                </a:gridCol>
                <a:gridCol w="2563213">
                  <a:extLst>
                    <a:ext uri="{9D8B030D-6E8A-4147-A177-3AD203B41FA5}">
                      <a16:colId xmlns:a16="http://schemas.microsoft.com/office/drawing/2014/main" val="20003"/>
                    </a:ext>
                  </a:extLst>
                </a:gridCol>
              </a:tblGrid>
              <a:tr h="762000">
                <a:tc>
                  <a:txBody>
                    <a:bodyPr/>
                    <a:lstStyle/>
                    <a:p>
                      <a:pPr>
                        <a:defRPr sz="1200">
                          <a:latin typeface="Century Gothic"/>
                        </a:defRPr>
                      </a:pPr>
                      <a:r>
                        <a:rPr lang="en-US" sz="1400"/>
                        <a:t>01</a:t>
                      </a:r>
                      <a:r>
                        <a:rPr lang="en-US"/>
                        <a:t> - IDENTIFY THE THEMATIC DESIGN OVERSIGHT COMONENT</a:t>
                      </a:r>
                      <a:endParaRPr/>
                    </a:p>
                  </a:txBody>
                  <a:tcPr/>
                </a:tc>
                <a:tc>
                  <a:txBody>
                    <a:bodyPr/>
                    <a:lstStyle/>
                    <a:p>
                      <a:pPr>
                        <a:defRPr sz="1200">
                          <a:latin typeface="Century Gothic"/>
                        </a:defRPr>
                      </a:pPr>
                      <a:r>
                        <a:rPr lang="en-US" sz="1400"/>
                        <a:t>02</a:t>
                      </a:r>
                      <a:r>
                        <a:rPr lang="en-US"/>
                        <a:t> – OBSERVE THE OVERSIGHT COMPONENT GAPS OR STATUS QUO</a:t>
                      </a:r>
                      <a:endParaRPr/>
                    </a:p>
                  </a:txBody>
                  <a:tcPr/>
                </a:tc>
                <a:tc>
                  <a:txBody>
                    <a:bodyPr/>
                    <a:lstStyle/>
                    <a:p>
                      <a:pPr>
                        <a:defRPr sz="1200">
                          <a:latin typeface="Century Gothic"/>
                        </a:defRPr>
                      </a:pPr>
                      <a:r>
                        <a:rPr lang="en-US" sz="1400"/>
                        <a:t>03</a:t>
                      </a:r>
                      <a:r>
                        <a:rPr lang="en-US"/>
                        <a:t> – NAME AND PROJECT/ FORESEE THE POTENTIAL RISK </a:t>
                      </a:r>
                      <a:endParaRPr/>
                    </a:p>
                  </a:txBody>
                  <a:tcPr/>
                </a:tc>
                <a:tc>
                  <a:txBody>
                    <a:bodyPr/>
                    <a:lstStyle/>
                    <a:p>
                      <a:pPr>
                        <a:defRPr sz="1200">
                          <a:latin typeface="Century Gothic"/>
                        </a:defRPr>
                      </a:pPr>
                      <a:r>
                        <a:rPr lang="en-US" sz="1400"/>
                        <a:t>04</a:t>
                      </a:r>
                      <a:r>
                        <a:rPr lang="en-US"/>
                        <a:t> – ACTION THE REQUIRED DESIGHT QUALITY OVERSIGHT AND EARLY DESIGN RISK PREVENTION RESPONSE</a:t>
                      </a:r>
                      <a:endParaRPr/>
                    </a:p>
                  </a:txBody>
                  <a:tcPr/>
                </a:tc>
                <a:extLst>
                  <a:ext uri="{0D108BD9-81ED-4DB2-BD59-A6C34878D82A}">
                    <a16:rowId xmlns:a16="http://schemas.microsoft.com/office/drawing/2014/main" val="10000"/>
                  </a:ext>
                </a:extLst>
              </a:tr>
              <a:tr h="762000">
                <a:tc>
                  <a:txBody>
                    <a:bodyPr/>
                    <a:lstStyle/>
                    <a:p>
                      <a:pPr>
                        <a:defRPr sz="1200">
                          <a:latin typeface="Century Gothic"/>
                        </a:defRPr>
                      </a:pPr>
                      <a:r>
                        <a:rPr b="1"/>
                        <a:t>Drainage Capacity &amp; Flow</a:t>
                      </a:r>
                    </a:p>
                  </a:txBody>
                  <a:tcPr/>
                </a:tc>
                <a:tc>
                  <a:txBody>
                    <a:bodyPr/>
                    <a:lstStyle/>
                    <a:p>
                      <a:pPr>
                        <a:defRPr sz="1200">
                          <a:latin typeface="Century Gothic"/>
                        </a:defRPr>
                      </a:pPr>
                      <a:r>
                        <a:t>Box gutters undersized; no overflow routes</a:t>
                      </a:r>
                    </a:p>
                  </a:txBody>
                  <a:tcPr/>
                </a:tc>
                <a:tc>
                  <a:txBody>
                    <a:bodyPr/>
                    <a:lstStyle/>
                    <a:p>
                      <a:pPr>
                        <a:defRPr sz="1200">
                          <a:latin typeface="Century Gothic"/>
                        </a:defRPr>
                      </a:pPr>
                      <a:r>
                        <a:t>Storm flooding, ceiling leaks, structural failure</a:t>
                      </a:r>
                    </a:p>
                  </a:txBody>
                  <a:tcPr/>
                </a:tc>
                <a:tc>
                  <a:txBody>
                    <a:bodyPr/>
                    <a:lstStyle/>
                    <a:p>
                      <a:pPr>
                        <a:defRPr sz="1200">
                          <a:latin typeface="Century Gothic"/>
                        </a:defRPr>
                      </a:pPr>
                      <a:r>
                        <a:t>Provide rainfall sizing calculations, overflow detailing, gutter sizing</a:t>
                      </a:r>
                    </a:p>
                  </a:txBody>
                  <a:tcPr/>
                </a:tc>
                <a:extLst>
                  <a:ext uri="{0D108BD9-81ED-4DB2-BD59-A6C34878D82A}">
                    <a16:rowId xmlns:a16="http://schemas.microsoft.com/office/drawing/2014/main" val="10001"/>
                  </a:ext>
                </a:extLst>
              </a:tr>
              <a:tr h="762000">
                <a:tc>
                  <a:txBody>
                    <a:bodyPr/>
                    <a:lstStyle/>
                    <a:p>
                      <a:pPr>
                        <a:defRPr sz="1200">
                          <a:latin typeface="Century Gothic"/>
                        </a:defRPr>
                      </a:pPr>
                      <a:r>
                        <a:rPr b="1"/>
                        <a:t>Roof-to-Stormwater Integration</a:t>
                      </a:r>
                    </a:p>
                  </a:txBody>
                  <a:tcPr/>
                </a:tc>
                <a:tc>
                  <a:txBody>
                    <a:bodyPr/>
                    <a:lstStyle/>
                    <a:p>
                      <a:pPr>
                        <a:defRPr sz="1200">
                          <a:latin typeface="Century Gothic"/>
                        </a:defRPr>
                      </a:pPr>
                      <a:r>
                        <a:t>Roof discharge not linked to site drainage or reuse systems</a:t>
                      </a:r>
                    </a:p>
                  </a:txBody>
                  <a:tcPr/>
                </a:tc>
                <a:tc>
                  <a:txBody>
                    <a:bodyPr/>
                    <a:lstStyle/>
                    <a:p>
                      <a:pPr>
                        <a:defRPr sz="1200">
                          <a:latin typeface="Century Gothic"/>
                        </a:defRPr>
                      </a:pPr>
                      <a:r>
                        <a:t>Surface flooding, water pooling near entrances</a:t>
                      </a:r>
                    </a:p>
                  </a:txBody>
                  <a:tcPr/>
                </a:tc>
                <a:tc>
                  <a:txBody>
                    <a:bodyPr/>
                    <a:lstStyle/>
                    <a:p>
                      <a:pPr>
                        <a:defRPr sz="1200">
                          <a:latin typeface="Century Gothic"/>
                        </a:defRPr>
                      </a:pPr>
                      <a:r>
                        <a:t>Submit schematic showing flow to attenuation/municipal system</a:t>
                      </a:r>
                    </a:p>
                  </a:txBody>
                  <a:tcPr/>
                </a:tc>
                <a:extLst>
                  <a:ext uri="{0D108BD9-81ED-4DB2-BD59-A6C34878D82A}">
                    <a16:rowId xmlns:a16="http://schemas.microsoft.com/office/drawing/2014/main" val="10002"/>
                  </a:ext>
                </a:extLst>
              </a:tr>
              <a:tr h="762000">
                <a:tc>
                  <a:txBody>
                    <a:bodyPr/>
                    <a:lstStyle/>
                    <a:p>
                      <a:pPr>
                        <a:defRPr sz="1200">
                          <a:latin typeface="Century Gothic"/>
                        </a:defRPr>
                      </a:pPr>
                      <a:r>
                        <a:rPr b="1"/>
                        <a:t>Service Penetrations</a:t>
                      </a:r>
                    </a:p>
                  </a:txBody>
                  <a:tcPr/>
                </a:tc>
                <a:tc>
                  <a:txBody>
                    <a:bodyPr/>
                    <a:lstStyle/>
                    <a:p>
                      <a:pPr>
                        <a:defRPr sz="1200">
                          <a:latin typeface="Century Gothic"/>
                        </a:defRPr>
                      </a:pPr>
                      <a:r>
                        <a:t>No sealing or flashing detail for ducts and vents</a:t>
                      </a:r>
                    </a:p>
                  </a:txBody>
                  <a:tcPr/>
                </a:tc>
                <a:tc>
                  <a:txBody>
                    <a:bodyPr/>
                    <a:lstStyle/>
                    <a:p>
                      <a:pPr>
                        <a:defRPr sz="1200">
                          <a:latin typeface="Century Gothic"/>
                        </a:defRPr>
                      </a:pPr>
                      <a:r>
                        <a:t>Water ingress, damp damage</a:t>
                      </a:r>
                    </a:p>
                  </a:txBody>
                  <a:tcPr/>
                </a:tc>
                <a:tc>
                  <a:txBody>
                    <a:bodyPr/>
                    <a:lstStyle/>
                    <a:p>
                      <a:pPr>
                        <a:defRPr sz="1200">
                          <a:latin typeface="Century Gothic"/>
                        </a:defRPr>
                      </a:pPr>
                      <a:r>
                        <a:t>Provide coordinated roof penetrations with flashing and upstands</a:t>
                      </a:r>
                    </a:p>
                  </a:txBody>
                  <a:tcPr/>
                </a:tc>
                <a:extLst>
                  <a:ext uri="{0D108BD9-81ED-4DB2-BD59-A6C34878D82A}">
                    <a16:rowId xmlns:a16="http://schemas.microsoft.com/office/drawing/2014/main" val="10003"/>
                  </a:ext>
                </a:extLst>
              </a:tr>
              <a:tr h="762000">
                <a:tc>
                  <a:txBody>
                    <a:bodyPr/>
                    <a:lstStyle/>
                    <a:p>
                      <a:pPr>
                        <a:defRPr sz="1200">
                          <a:latin typeface="Century Gothic"/>
                        </a:defRPr>
                      </a:pPr>
                      <a:r>
                        <a:rPr b="1"/>
                        <a:t>Thermal Performance</a:t>
                      </a:r>
                    </a:p>
                  </a:txBody>
                  <a:tcPr/>
                </a:tc>
                <a:tc>
                  <a:txBody>
                    <a:bodyPr/>
                    <a:lstStyle/>
                    <a:p>
                      <a:pPr>
                        <a:defRPr sz="1200">
                          <a:latin typeface="Century Gothic"/>
                        </a:defRPr>
                      </a:pPr>
                      <a:r>
                        <a:t>No insulation under metal sheeting over occupied spaces</a:t>
                      </a:r>
                    </a:p>
                  </a:txBody>
                  <a:tcPr/>
                </a:tc>
                <a:tc>
                  <a:txBody>
                    <a:bodyPr/>
                    <a:lstStyle/>
                    <a:p>
                      <a:pPr>
                        <a:defRPr sz="1200">
                          <a:latin typeface="Century Gothic"/>
                        </a:defRPr>
                      </a:pPr>
                      <a:r>
                        <a:t>Overheating, patient discomfort</a:t>
                      </a:r>
                    </a:p>
                  </a:txBody>
                  <a:tcPr/>
                </a:tc>
                <a:tc>
                  <a:txBody>
                    <a:bodyPr/>
                    <a:lstStyle/>
                    <a:p>
                      <a:pPr>
                        <a:defRPr sz="1200">
                          <a:latin typeface="Century Gothic"/>
                        </a:defRPr>
                      </a:pPr>
                      <a:r>
                        <a:t>Include insulation (50mm+) or radiant barrier; submit U-value calculation</a:t>
                      </a:r>
                    </a:p>
                  </a:txBody>
                  <a:tcPr/>
                </a:tc>
                <a:extLst>
                  <a:ext uri="{0D108BD9-81ED-4DB2-BD59-A6C34878D82A}">
                    <a16:rowId xmlns:a16="http://schemas.microsoft.com/office/drawing/2014/main" val="10004"/>
                  </a:ext>
                </a:extLst>
              </a:tr>
              <a:tr h="762000">
                <a:tc>
                  <a:txBody>
                    <a:bodyPr/>
                    <a:lstStyle/>
                    <a:p>
                      <a:pPr>
                        <a:defRPr sz="1200">
                          <a:latin typeface="Century Gothic"/>
                        </a:defRPr>
                      </a:pPr>
                      <a:r>
                        <a:rPr b="1"/>
                        <a:t>Safe Maintenance Access</a:t>
                      </a:r>
                    </a:p>
                  </a:txBody>
                  <a:tcPr/>
                </a:tc>
                <a:tc>
                  <a:txBody>
                    <a:bodyPr/>
                    <a:lstStyle/>
                    <a:p>
                      <a:pPr>
                        <a:defRPr sz="1200">
                          <a:latin typeface="Century Gothic"/>
                        </a:defRPr>
                      </a:pPr>
                      <a:r>
                        <a:t>Plantroom roof lacks access route or fall protection</a:t>
                      </a:r>
                    </a:p>
                  </a:txBody>
                  <a:tcPr/>
                </a:tc>
                <a:tc>
                  <a:txBody>
                    <a:bodyPr/>
                    <a:lstStyle/>
                    <a:p>
                      <a:pPr>
                        <a:defRPr sz="1200">
                          <a:latin typeface="Century Gothic"/>
                        </a:defRPr>
                      </a:pPr>
                      <a:r>
                        <a:t>OHS risk, future maintenance failure</a:t>
                      </a:r>
                    </a:p>
                  </a:txBody>
                  <a:tcPr/>
                </a:tc>
                <a:tc>
                  <a:txBody>
                    <a:bodyPr/>
                    <a:lstStyle/>
                    <a:p>
                      <a:pPr>
                        <a:defRPr sz="1200">
                          <a:latin typeface="Century Gothic"/>
                        </a:defRPr>
                      </a:pPr>
                      <a:r>
                        <a:t>Add walkway plan, harness points, and signage layout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776658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AD512C5-6045-467C-81C8-82A733210E0A}"/>
              </a:ext>
            </a:extLst>
          </p:cNvPr>
          <p:cNvSpPr>
            <a:spLocks noGrp="1"/>
          </p:cNvSpPr>
          <p:nvPr>
            <p:ph type="title"/>
          </p:nvPr>
        </p:nvSpPr>
        <p:spPr>
          <a:xfrm>
            <a:off x="284913" y="200527"/>
            <a:ext cx="11462940" cy="559256"/>
          </a:xfrm>
        </p:spPr>
        <p:txBody>
          <a:bodyPr/>
          <a:lstStyle/>
          <a:p>
            <a:r>
              <a:rPr lang="en-ZA"/>
              <a:t>Resilient Roof Systems - Action – Based Early Design Risk Identification</a:t>
            </a:r>
          </a:p>
        </p:txBody>
      </p:sp>
      <p:sp>
        <p:nvSpPr>
          <p:cNvPr id="5" name="Rectangle 4">
            <a:extLst>
              <a:ext uri="{FF2B5EF4-FFF2-40B4-BE49-F238E27FC236}">
                <a16:creationId xmlns:a16="http://schemas.microsoft.com/office/drawing/2014/main" id="{1FA589D5-93D9-4506-A444-164F25AA7F57}"/>
              </a:ext>
            </a:extLst>
          </p:cNvPr>
          <p:cNvSpPr/>
          <p:nvPr/>
        </p:nvSpPr>
        <p:spPr>
          <a:xfrm>
            <a:off x="457200" y="1022841"/>
            <a:ext cx="10637849" cy="307777"/>
          </a:xfrm>
          <a:prstGeom prst="rect">
            <a:avLst/>
          </a:prstGeom>
        </p:spPr>
        <p:txBody>
          <a:bodyPr wrap="none">
            <a:spAutoFit/>
          </a:bodyPr>
          <a:lstStyle/>
          <a:p>
            <a:pPr>
              <a:spcBef>
                <a:spcPts val="0"/>
              </a:spcBef>
            </a:pPr>
            <a:r>
              <a:rPr lang="en-US" sz="1400" b="1">
                <a:solidFill>
                  <a:schemeClr val="accent3"/>
                </a:solidFill>
              </a:rPr>
              <a:t>ROOF DESIGN QUALITY OVERSIGHT RESPONSE – A PRACTICAL APPROACH TO DESIGN RISK IDENTIFICATION AND RESPONSE  </a:t>
            </a:r>
          </a:p>
        </p:txBody>
      </p:sp>
      <p:graphicFrame>
        <p:nvGraphicFramePr>
          <p:cNvPr id="9" name="Table 8">
            <a:extLst>
              <a:ext uri="{FF2B5EF4-FFF2-40B4-BE49-F238E27FC236}">
                <a16:creationId xmlns:a16="http://schemas.microsoft.com/office/drawing/2014/main" id="{1A1FA4EA-D7EE-4A2A-891A-C87B2D41E47D}"/>
              </a:ext>
            </a:extLst>
          </p:cNvPr>
          <p:cNvGraphicFramePr>
            <a:graphicFrameLocks noGrp="1"/>
          </p:cNvGraphicFramePr>
          <p:nvPr>
            <p:extLst>
              <p:ext uri="{D42A27DB-BD31-4B8C-83A1-F6EECF244321}">
                <p14:modId xmlns:p14="http://schemas.microsoft.com/office/powerpoint/2010/main" val="2139981250"/>
              </p:ext>
            </p:extLst>
          </p:nvPr>
        </p:nvGraphicFramePr>
        <p:xfrm>
          <a:off x="2052320" y="1330618"/>
          <a:ext cx="9695533" cy="4955178"/>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20000"/>
                    </a:ext>
                  </a:extLst>
                </a:gridCol>
                <a:gridCol w="2814320">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2400653">
                  <a:extLst>
                    <a:ext uri="{9D8B030D-6E8A-4147-A177-3AD203B41FA5}">
                      <a16:colId xmlns:a16="http://schemas.microsoft.com/office/drawing/2014/main" val="20003"/>
                    </a:ext>
                  </a:extLst>
                </a:gridCol>
              </a:tblGrid>
              <a:tr h="653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400"/>
                        <a:t>01</a:t>
                      </a:r>
                      <a:r>
                        <a:rPr lang="en-US"/>
                        <a:t> - IDENTIFY THE THEMATIC DESIGN OVERSIGHT COMONENT</a:t>
                      </a:r>
                    </a:p>
                    <a:p>
                      <a:pPr>
                        <a:defRPr sz="1200">
                          <a:latin typeface="Century Gothic"/>
                        </a:defRPr>
                      </a:pPr>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400"/>
                        <a:t>02</a:t>
                      </a:r>
                      <a:r>
                        <a:rPr lang="en-US"/>
                        <a:t> – OBSERVE THE OVERSIGHT COMPONENT GAPS OR STATUS QUO</a:t>
                      </a:r>
                    </a:p>
                    <a:p>
                      <a:pPr>
                        <a:defRPr sz="1200">
                          <a:latin typeface="Century Gothic"/>
                        </a:defRPr>
                      </a:pPr>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400"/>
                        <a:t>03</a:t>
                      </a:r>
                      <a:r>
                        <a:rPr lang="en-US"/>
                        <a:t> – NAME AND PROJECT/ FORESEE THE POTENTIAL RISK </a:t>
                      </a:r>
                    </a:p>
                    <a:p>
                      <a:pPr>
                        <a:defRPr sz="1200">
                          <a:latin typeface="Century Gothic"/>
                        </a:defRPr>
                      </a:pP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sz="1200">
                          <a:latin typeface="Century Gothic"/>
                        </a:defRPr>
                      </a:pPr>
                      <a:r>
                        <a:rPr lang="en-US" sz="1400"/>
                        <a:t>04</a:t>
                      </a:r>
                      <a:r>
                        <a:rPr lang="en-US"/>
                        <a:t> – ACTION THE REQUIRED DESIGHT QUALITY OVERSIGHT AND EARLY DESIGN RISK PREVENTION RESPONSE</a:t>
                      </a:r>
                    </a:p>
                    <a:p>
                      <a:pPr>
                        <a:defRPr sz="1200">
                          <a:latin typeface="Century Gothic"/>
                        </a:defRPr>
                      </a:pPr>
                      <a:endParaRPr lang="en-US"/>
                    </a:p>
                  </a:txBody>
                  <a:tcPr/>
                </a:tc>
                <a:extLst>
                  <a:ext uri="{0D108BD9-81ED-4DB2-BD59-A6C34878D82A}">
                    <a16:rowId xmlns:a16="http://schemas.microsoft.com/office/drawing/2014/main" val="10000"/>
                  </a:ext>
                </a:extLst>
              </a:tr>
              <a:tr h="653142">
                <a:tc>
                  <a:txBody>
                    <a:bodyPr/>
                    <a:lstStyle/>
                    <a:p>
                      <a:pPr>
                        <a:defRPr sz="1200">
                          <a:latin typeface="Century Gothic"/>
                        </a:defRPr>
                      </a:pPr>
                      <a:r>
                        <a:rPr lang="en-US" b="1"/>
                        <a:t>Local Repairability</a:t>
                      </a:r>
                    </a:p>
                  </a:txBody>
                  <a:tcPr/>
                </a:tc>
                <a:tc>
                  <a:txBody>
                    <a:bodyPr/>
                    <a:lstStyle/>
                    <a:p>
                      <a:pPr>
                        <a:defRPr sz="1200">
                          <a:latin typeface="Century Gothic"/>
                        </a:defRPr>
                      </a:pPr>
                      <a:r>
                        <a:t>Non-standard membrane or imported roofing specified for rural project</a:t>
                      </a:r>
                    </a:p>
                  </a:txBody>
                  <a:tcPr/>
                </a:tc>
                <a:tc>
                  <a:txBody>
                    <a:bodyPr/>
                    <a:lstStyle/>
                    <a:p>
                      <a:pPr>
                        <a:defRPr sz="1200">
                          <a:latin typeface="Century Gothic"/>
                        </a:defRPr>
                      </a:pPr>
                      <a:r>
                        <a:t>Replacement delays, lifecycle cost risk</a:t>
                      </a:r>
                    </a:p>
                  </a:txBody>
                  <a:tcPr/>
                </a:tc>
                <a:tc>
                  <a:txBody>
                    <a:bodyPr/>
                    <a:lstStyle/>
                    <a:p>
                      <a:pPr>
                        <a:defRPr sz="1200">
                          <a:latin typeface="Century Gothic"/>
                        </a:defRPr>
                      </a:pPr>
                      <a:r>
                        <a:t>Replace with locally supported or maintainable materials</a:t>
                      </a:r>
                    </a:p>
                  </a:txBody>
                  <a:tcPr/>
                </a:tc>
                <a:extLst>
                  <a:ext uri="{0D108BD9-81ED-4DB2-BD59-A6C34878D82A}">
                    <a16:rowId xmlns:a16="http://schemas.microsoft.com/office/drawing/2014/main" val="10001"/>
                  </a:ext>
                </a:extLst>
              </a:tr>
              <a:tr h="653142">
                <a:tc>
                  <a:txBody>
                    <a:bodyPr/>
                    <a:lstStyle/>
                    <a:p>
                      <a:pPr>
                        <a:defRPr sz="1200">
                          <a:latin typeface="Century Gothic"/>
                        </a:defRPr>
                      </a:pPr>
                      <a:r>
                        <a:rPr lang="en-ZA" b="1"/>
                        <a:t>Noise Control</a:t>
                      </a:r>
                    </a:p>
                  </a:txBody>
                  <a:tcPr/>
                </a:tc>
                <a:tc>
                  <a:txBody>
                    <a:bodyPr/>
                    <a:lstStyle/>
                    <a:p>
                      <a:pPr>
                        <a:defRPr sz="1200">
                          <a:latin typeface="Century Gothic"/>
                        </a:defRPr>
                      </a:pPr>
                      <a:r>
                        <a:t>Lightweight roof over ICU or mental health unit with no sound attenuation</a:t>
                      </a:r>
                    </a:p>
                  </a:txBody>
                  <a:tcPr/>
                </a:tc>
                <a:tc>
                  <a:txBody>
                    <a:bodyPr/>
                    <a:lstStyle/>
                    <a:p>
                      <a:pPr>
                        <a:defRPr sz="1200">
                          <a:latin typeface="Century Gothic"/>
                        </a:defRPr>
                      </a:pPr>
                      <a:r>
                        <a:t>Patient discomfort, clinical quality impact</a:t>
                      </a:r>
                    </a:p>
                  </a:txBody>
                  <a:tcPr/>
                </a:tc>
                <a:tc>
                  <a:txBody>
                    <a:bodyPr/>
                    <a:lstStyle/>
                    <a:p>
                      <a:pPr>
                        <a:defRPr sz="1200">
                          <a:latin typeface="Century Gothic"/>
                        </a:defRPr>
                      </a:pPr>
                      <a:r>
                        <a:t>Add acoustic insulation and isolation ceilings</a:t>
                      </a:r>
                    </a:p>
                  </a:txBody>
                  <a:tcPr/>
                </a:tc>
                <a:extLst>
                  <a:ext uri="{0D108BD9-81ED-4DB2-BD59-A6C34878D82A}">
                    <a16:rowId xmlns:a16="http://schemas.microsoft.com/office/drawing/2014/main" val="10002"/>
                  </a:ext>
                </a:extLst>
              </a:tr>
              <a:tr h="653142">
                <a:tc>
                  <a:txBody>
                    <a:bodyPr/>
                    <a:lstStyle/>
                    <a:p>
                      <a:pPr>
                        <a:defRPr sz="1200">
                          <a:latin typeface="Century Gothic"/>
                        </a:defRPr>
                      </a:pPr>
                      <a:r>
                        <a:rPr lang="en-ZA" b="1"/>
                        <a:t>Structural Load Confirmation</a:t>
                      </a:r>
                    </a:p>
                  </a:txBody>
                  <a:tcPr/>
                </a:tc>
                <a:tc>
                  <a:txBody>
                    <a:bodyPr/>
                    <a:lstStyle/>
                    <a:p>
                      <a:pPr>
                        <a:defRPr sz="1200">
                          <a:latin typeface="Century Gothic"/>
                        </a:defRPr>
                      </a:pPr>
                      <a:r>
                        <a:t>Rooftop PV system shown with no structural verification</a:t>
                      </a:r>
                    </a:p>
                  </a:txBody>
                  <a:tcPr/>
                </a:tc>
                <a:tc>
                  <a:txBody>
                    <a:bodyPr/>
                    <a:lstStyle/>
                    <a:p>
                      <a:pPr>
                        <a:defRPr sz="1200">
                          <a:latin typeface="Century Gothic"/>
                        </a:defRPr>
                      </a:pPr>
                      <a:r>
                        <a:t>Truss deflection, slab stress</a:t>
                      </a:r>
                    </a:p>
                  </a:txBody>
                  <a:tcPr/>
                </a:tc>
                <a:tc>
                  <a:txBody>
                    <a:bodyPr/>
                    <a:lstStyle/>
                    <a:p>
                      <a:pPr>
                        <a:defRPr sz="1200">
                          <a:latin typeface="Century Gothic"/>
                        </a:defRPr>
                      </a:pPr>
                      <a:r>
                        <a:t>Submit structural engineer's design with full load factors</a:t>
                      </a:r>
                    </a:p>
                  </a:txBody>
                  <a:tcPr/>
                </a:tc>
                <a:extLst>
                  <a:ext uri="{0D108BD9-81ED-4DB2-BD59-A6C34878D82A}">
                    <a16:rowId xmlns:a16="http://schemas.microsoft.com/office/drawing/2014/main" val="10003"/>
                  </a:ext>
                </a:extLst>
              </a:tr>
              <a:tr h="653142">
                <a:tc>
                  <a:txBody>
                    <a:bodyPr/>
                    <a:lstStyle/>
                    <a:p>
                      <a:pPr>
                        <a:defRPr sz="1200">
                          <a:latin typeface="Century Gothic"/>
                        </a:defRPr>
                      </a:pPr>
                      <a:r>
                        <a:rPr lang="en-ZA" b="1"/>
                        <a:t>Asbestos Consideration</a:t>
                      </a:r>
                    </a:p>
                  </a:txBody>
                  <a:tcPr/>
                </a:tc>
                <a:tc>
                  <a:txBody>
                    <a:bodyPr/>
                    <a:lstStyle/>
                    <a:p>
                      <a:pPr>
                        <a:defRPr sz="1200">
                          <a:latin typeface="Century Gothic"/>
                        </a:defRPr>
                      </a:pPr>
                      <a:r>
                        <a:t>Old roof in renovation project with no asbestos status disclosed</a:t>
                      </a:r>
                    </a:p>
                  </a:txBody>
                  <a:tcPr/>
                </a:tc>
                <a:tc>
                  <a:txBody>
                    <a:bodyPr/>
                    <a:lstStyle/>
                    <a:p>
                      <a:pPr>
                        <a:defRPr sz="1200">
                          <a:latin typeface="Century Gothic"/>
                        </a:defRPr>
                      </a:pPr>
                      <a:r>
                        <a:t>Legal breach, health risk to workers and occupants</a:t>
                      </a:r>
                    </a:p>
                  </a:txBody>
                  <a:tcPr/>
                </a:tc>
                <a:tc>
                  <a:txBody>
                    <a:bodyPr/>
                    <a:lstStyle/>
                    <a:p>
                      <a:pPr>
                        <a:defRPr sz="1200">
                          <a:latin typeface="Century Gothic"/>
                        </a:defRPr>
                      </a:pPr>
                      <a:r>
                        <a:t>Commission asbestos survey and include abatement/removal plan</a:t>
                      </a:r>
                    </a:p>
                  </a:txBody>
                  <a:tcPr/>
                </a:tc>
                <a:extLst>
                  <a:ext uri="{0D108BD9-81ED-4DB2-BD59-A6C34878D82A}">
                    <a16:rowId xmlns:a16="http://schemas.microsoft.com/office/drawing/2014/main" val="10004"/>
                  </a:ext>
                </a:extLst>
              </a:tr>
              <a:tr h="653142">
                <a:tc>
                  <a:txBody>
                    <a:bodyPr/>
                    <a:lstStyle/>
                    <a:p>
                      <a:pPr>
                        <a:defRPr sz="1200">
                          <a:latin typeface="Century Gothic"/>
                        </a:defRPr>
                      </a:pPr>
                      <a:r>
                        <a:rPr lang="en-ZA" b="1"/>
                        <a:t>Build-up &amp; Detail Clarity</a:t>
                      </a:r>
                    </a:p>
                  </a:txBody>
                  <a:tcPr/>
                </a:tc>
                <a:tc>
                  <a:txBody>
                    <a:bodyPr/>
                    <a:lstStyle/>
                    <a:p>
                      <a:pPr>
                        <a:defRPr sz="1200">
                          <a:latin typeface="Century Gothic"/>
                        </a:defRPr>
                      </a:pPr>
                      <a:r>
                        <a:t>Roof build-up missing insulation, waterproofing, slope direction</a:t>
                      </a:r>
                    </a:p>
                  </a:txBody>
                  <a:tcPr/>
                </a:tc>
                <a:tc>
                  <a:txBody>
                    <a:bodyPr/>
                    <a:lstStyle/>
                    <a:p>
                      <a:pPr>
                        <a:defRPr sz="1200">
                          <a:latin typeface="Century Gothic"/>
                        </a:defRPr>
                      </a:pPr>
                      <a:r>
                        <a:t>On-site misinterpretation, non-performance</a:t>
                      </a:r>
                    </a:p>
                  </a:txBody>
                  <a:tcPr/>
                </a:tc>
                <a:tc>
                  <a:txBody>
                    <a:bodyPr/>
                    <a:lstStyle/>
                    <a:p>
                      <a:pPr>
                        <a:defRPr sz="1200">
                          <a:latin typeface="Century Gothic"/>
                        </a:defRPr>
                      </a:pPr>
                      <a:r>
                        <a:t>Submit full section drawing for all roof types</a:t>
                      </a:r>
                    </a:p>
                  </a:txBody>
                  <a:tcPr/>
                </a:tc>
                <a:extLst>
                  <a:ext uri="{0D108BD9-81ED-4DB2-BD59-A6C34878D82A}">
                    <a16:rowId xmlns:a16="http://schemas.microsoft.com/office/drawing/2014/main" val="10005"/>
                  </a:ext>
                </a:extLst>
              </a:tr>
              <a:tr h="653148">
                <a:tc>
                  <a:txBody>
                    <a:bodyPr/>
                    <a:lstStyle/>
                    <a:p>
                      <a:pPr>
                        <a:defRPr sz="1200">
                          <a:latin typeface="Century Gothic"/>
                        </a:defRPr>
                      </a:pPr>
                      <a:r>
                        <a:rPr lang="en-ZA" b="1"/>
                        <a:t>Solar Shading</a:t>
                      </a:r>
                    </a:p>
                  </a:txBody>
                  <a:tcPr/>
                </a:tc>
                <a:tc>
                  <a:txBody>
                    <a:bodyPr/>
                    <a:lstStyle/>
                    <a:p>
                      <a:pPr>
                        <a:defRPr sz="1200">
                          <a:latin typeface="Century Gothic"/>
                        </a:defRPr>
                      </a:pPr>
                      <a:r>
                        <a:t>No shading or overhangs on east/west façades</a:t>
                      </a:r>
                    </a:p>
                  </a:txBody>
                  <a:tcPr/>
                </a:tc>
                <a:tc>
                  <a:txBody>
                    <a:bodyPr/>
                    <a:lstStyle/>
                    <a:p>
                      <a:pPr>
                        <a:defRPr sz="1200">
                          <a:latin typeface="Century Gothic"/>
                        </a:defRPr>
                      </a:pPr>
                      <a:r>
                        <a:t>Solar gain, HVAC overload</a:t>
                      </a:r>
                    </a:p>
                  </a:txBody>
                  <a:tcPr/>
                </a:tc>
                <a:tc>
                  <a:txBody>
                    <a:bodyPr/>
                    <a:lstStyle/>
                    <a:p>
                      <a:pPr>
                        <a:defRPr sz="1200">
                          <a:latin typeface="Century Gothic"/>
                        </a:defRPr>
                      </a:pPr>
                      <a:r>
                        <a:rPr dirty="0"/>
                        <a:t>Design integrated shading (eaves, fins, roof extensions)</a:t>
                      </a:r>
                    </a:p>
                  </a:txBody>
                  <a:tcPr/>
                </a:tc>
                <a:extLst>
                  <a:ext uri="{0D108BD9-81ED-4DB2-BD59-A6C34878D82A}">
                    <a16:rowId xmlns:a16="http://schemas.microsoft.com/office/drawing/2014/main" val="10006"/>
                  </a:ext>
                </a:extLst>
              </a:tr>
            </a:tbl>
          </a:graphicData>
        </a:graphic>
      </p:graphicFrame>
      <p:sp>
        <p:nvSpPr>
          <p:cNvPr id="10" name="Freeform 2">
            <a:extLst>
              <a:ext uri="{FF2B5EF4-FFF2-40B4-BE49-F238E27FC236}">
                <a16:creationId xmlns:a16="http://schemas.microsoft.com/office/drawing/2014/main" id="{ACF3D189-AADE-4046-9A7F-D7DC8C6027AE}"/>
              </a:ext>
            </a:extLst>
          </p:cNvPr>
          <p:cNvSpPr/>
          <p:nvPr/>
        </p:nvSpPr>
        <p:spPr>
          <a:xfrm>
            <a:off x="359306" y="1453563"/>
            <a:ext cx="1522336" cy="1279477"/>
          </a:xfrm>
          <a:custGeom>
            <a:avLst/>
            <a:gdLst/>
            <a:ahLst/>
            <a:cxnLst/>
            <a:rect l="l" t="t" r="r" b="b"/>
            <a:pathLst>
              <a:path w="1905000" h="1686791">
                <a:moveTo>
                  <a:pt x="0" y="0"/>
                </a:moveTo>
                <a:lnTo>
                  <a:pt x="1905000" y="0"/>
                </a:lnTo>
                <a:lnTo>
                  <a:pt x="1905000" y="1686791"/>
                </a:lnTo>
                <a:lnTo>
                  <a:pt x="0" y="1686791"/>
                </a:lnTo>
                <a:lnTo>
                  <a:pt x="0" y="0"/>
                </a:lnTo>
                <a:close/>
              </a:path>
            </a:pathLst>
          </a:custGeom>
          <a:blipFill>
            <a:blip r:embed="rId2">
              <a:duotone>
                <a:prstClr val="black"/>
                <a:schemeClr val="tx2">
                  <a:tint val="45000"/>
                  <a:satMod val="400000"/>
                </a:schemeClr>
              </a:duotone>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1657093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Pd9Ct1aMTE22rXjNleq0M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33NfSVMHv0e5Npz.QjYF8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LrzeEFIP.Ei5yEnCfpKiJ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TUOUbyN0kCIIzcNAHpeT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Rv0Bmol0Qk2izE3K1YLByA"/>
</p:tagLst>
</file>

<file path=ppt/theme/theme1.xml><?xml version="1.0" encoding="utf-8"?>
<a:theme xmlns:a="http://schemas.openxmlformats.org/drawingml/2006/main" name="WCG-PPT Master-121022-amc">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estern Cape Government">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accent3"/>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WCG PPT 16 x 9" id="{35DC14AC-9A86-45C2-834E-5C2022D6F8D9}" vid="{2648B886-5A09-48F7-AE6F-C726F8E7F6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40c6d0d-53b6-4453-b9db-1cc60814c7a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CF896FAF0604244BE08EAAEA8C9890F" ma:contentTypeVersion="9" ma:contentTypeDescription="Create a new document." ma:contentTypeScope="" ma:versionID="07d001d3097b8f08af3f02c35715190e">
  <xsd:schema xmlns:xsd="http://www.w3.org/2001/XMLSchema" xmlns:xs="http://www.w3.org/2001/XMLSchema" xmlns:p="http://schemas.microsoft.com/office/2006/metadata/properties" xmlns:ns3="e40c6d0d-53b6-4453-b9db-1cc60814c7af" targetNamespace="http://schemas.microsoft.com/office/2006/metadata/properties" ma:root="true" ma:fieldsID="2d3c5c6d99c9140eb2e9c17f50b0ed63" ns3:_="">
    <xsd:import namespace="e40c6d0d-53b6-4453-b9db-1cc60814c7af"/>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SystemTags" minOccurs="0"/>
                <xsd:element ref="ns3:MediaServiceGenerationTime" minOccurs="0"/>
                <xsd:element ref="ns3:MediaServiceEventHashCode"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0c6d0d-53b6-4453-b9db-1cc60814c7af"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_activity" ma:index="16"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34C35D-C040-46D6-B520-161A62FC1BFA}">
  <ds:schemaRefs>
    <ds:schemaRef ds:uri="http://schemas.microsoft.com/sharepoint/v3/contenttype/forms"/>
  </ds:schemaRefs>
</ds:datastoreItem>
</file>

<file path=customXml/itemProps2.xml><?xml version="1.0" encoding="utf-8"?>
<ds:datastoreItem xmlns:ds="http://schemas.openxmlformats.org/officeDocument/2006/customXml" ds:itemID="{E3B3CD16-3F5B-441A-A9C4-2403E1A08B03}">
  <ds:schemaRefs>
    <ds:schemaRef ds:uri="http://schemas.microsoft.com/office/2006/metadata/properties"/>
    <ds:schemaRef ds:uri="http://schemas.microsoft.com/office/2006/documentManagement/types"/>
    <ds:schemaRef ds:uri="http://purl.org/dc/dcmitype/"/>
    <ds:schemaRef ds:uri="http://schemas.microsoft.com/office/infopath/2007/PartnerControls"/>
    <ds:schemaRef ds:uri="http://www.w3.org/XML/1998/namespace"/>
    <ds:schemaRef ds:uri="http://purl.org/dc/terms/"/>
    <ds:schemaRef ds:uri="http://schemas.openxmlformats.org/package/2006/metadata/core-properties"/>
    <ds:schemaRef ds:uri="e40c6d0d-53b6-4453-b9db-1cc60814c7af"/>
    <ds:schemaRef ds:uri="http://purl.org/dc/elements/1.1/"/>
  </ds:schemaRefs>
</ds:datastoreItem>
</file>

<file path=customXml/itemProps3.xml><?xml version="1.0" encoding="utf-8"?>
<ds:datastoreItem xmlns:ds="http://schemas.openxmlformats.org/officeDocument/2006/customXml" ds:itemID="{A8A9C2C3-F8B6-408A-9A3F-0B2499ABA8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0c6d0d-53b6-4453-b9db-1cc60814c7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TotalTime>
  <Words>5689</Words>
  <Application>Microsoft Office PowerPoint</Application>
  <PresentationFormat>Widescreen</PresentationFormat>
  <Paragraphs>896</Paragraphs>
  <Slides>54</Slides>
  <Notes>33</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59" baseType="lpstr">
      <vt:lpstr>Arial</vt:lpstr>
      <vt:lpstr>Calibri</vt:lpstr>
      <vt:lpstr>Century Gothic</vt:lpstr>
      <vt:lpstr>WCG-PPT Master-121022-amc</vt:lpstr>
      <vt:lpstr>think-cell Slide</vt:lpstr>
      <vt:lpstr>PowerPoint Presentation</vt:lpstr>
      <vt:lpstr>Design Quality Oversight – Framing the Technical Discussion and Practical 02</vt:lpstr>
      <vt:lpstr>Design Quality Oversight and Early Design Risk Identification</vt:lpstr>
      <vt:lpstr>Design Quality Oversight Approach – Roof Systems Case Studies and Dialogue</vt:lpstr>
      <vt:lpstr>Design Quality Oversight – A Building Systems Approach _ Roof Systems </vt:lpstr>
      <vt:lpstr>Design Quality Oversight – A Building Systems Approach _ Roof Systems</vt:lpstr>
      <vt:lpstr>Design Quality Oversight Approach – Roof Systems</vt:lpstr>
      <vt:lpstr>Resilient Roof Systems - Action – Based Early Design Risk Identification</vt:lpstr>
      <vt:lpstr>Resilient Roof Systems - Action – Based Early Design Risk Identification</vt:lpstr>
      <vt:lpstr>Resilience of Roofing Systems in the Public Healthcare Architecture Context</vt:lpstr>
      <vt:lpstr>Resilience of Roofing Systems in the Public Healthcare Architecture Context</vt:lpstr>
      <vt:lpstr>Design Quality Oversight – Special Considerations for Roof Systems</vt:lpstr>
      <vt:lpstr>Design Quality Oversight – Roof Systems Oversight Focus Per Project Category</vt:lpstr>
      <vt:lpstr>Design Quality Oversight – Roof Systems Regulatory Framework </vt:lpstr>
      <vt:lpstr>Design Quality Oversight - Design Oversight Practical 02</vt:lpstr>
      <vt:lpstr>Case Study 1</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Mitchell’s Plain Hospital</vt:lpstr>
      <vt:lpstr>Design Quality Oversight - Design Oversight Practical 02</vt:lpstr>
      <vt:lpstr>Case Study 2</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Khayelitsha Hospital</vt:lpstr>
      <vt:lpstr>Design Quality Oversight – A Building Systems Approach _ Roof Systems</vt:lpstr>
    </vt:vector>
  </TitlesOfParts>
  <Company>PGWC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Etienne Du Plooy</dc:creator>
  <cp:lastModifiedBy>Michael Perumal</cp:lastModifiedBy>
  <cp:revision>2</cp:revision>
  <cp:lastPrinted>2019-01-28T07:09:01Z</cp:lastPrinted>
  <dcterms:created xsi:type="dcterms:W3CDTF">2024-01-12T07:12:18Z</dcterms:created>
  <dcterms:modified xsi:type="dcterms:W3CDTF">2025-09-17T08:19:01Z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0x0101006CF896FAF0604244BE08EAAEA8C9890F</vt:lpwstr>
  </property>
</Properties>
</file>